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7" r:id="rId4"/>
    <p:sldId id="269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  <p:sldId id="258" r:id="rId14"/>
    <p:sldId id="25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505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F0D5-5BAE-41B1-BDD8-F0AE4D16AE7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BFE7A0-512A-4FBF-92E0-A0D10564E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F0D5-5BAE-41B1-BDD8-F0AE4D16AE7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E7A0-512A-4FBF-92E0-A0D10564E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F0D5-5BAE-41B1-BDD8-F0AE4D16AE7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E7A0-512A-4FBF-92E0-A0D10564E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F0D5-5BAE-41B1-BDD8-F0AE4D16AE7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BFE7A0-512A-4FBF-92E0-A0D10564E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F0D5-5BAE-41B1-BDD8-F0AE4D16AE7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E7A0-512A-4FBF-92E0-A0D10564E8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F0D5-5BAE-41B1-BDD8-F0AE4D16AE7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E7A0-512A-4FBF-92E0-A0D10564E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F0D5-5BAE-41B1-BDD8-F0AE4D16AE7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BFE7A0-512A-4FBF-92E0-A0D10564E8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F0D5-5BAE-41B1-BDD8-F0AE4D16AE7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E7A0-512A-4FBF-92E0-A0D10564E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F0D5-5BAE-41B1-BDD8-F0AE4D16AE7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E7A0-512A-4FBF-92E0-A0D10564E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F0D5-5BAE-41B1-BDD8-F0AE4D16AE7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E7A0-512A-4FBF-92E0-A0D10564E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F0D5-5BAE-41B1-BDD8-F0AE4D16AE7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E7A0-512A-4FBF-92E0-A0D10564E8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5CF0D5-5BAE-41B1-BDD8-F0AE4D16AE7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BFE7A0-512A-4FBF-92E0-A0D10564E8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116632"/>
            <a:ext cx="7128792" cy="86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НАЦИОНАЛЬНЫЙ ФАРМАЦЕВТИЧЕСКИЙ УНИВЕРСИТЕТ</a:t>
            </a:r>
          </a:p>
          <a:p>
            <a:pPr algn="ctr"/>
            <a:r>
              <a:rPr lang="ru-RU" sz="2000" b="1" dirty="0" smtClean="0"/>
              <a:t>КАФЕДРА БИОТЕХНОЛОГИИ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2448272" cy="2391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1988840"/>
            <a:ext cx="7992887" cy="13681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СПИД – ЧУМА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16988"/>
            <a:ext cx="24511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609329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2014 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834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4320480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Криптококковый</a:t>
            </a:r>
            <a:r>
              <a:rPr lang="ru-RU" sz="2800" b="1" dirty="0" smtClean="0">
                <a:solidFill>
                  <a:schemeClr val="tx1"/>
                </a:solidFill>
              </a:rPr>
              <a:t> менингит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2420888"/>
            <a:ext cx="4608512" cy="504056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Болезнь Саркома-</a:t>
            </a:r>
            <a:r>
              <a:rPr lang="ru-RU" sz="2800" b="1" dirty="0" err="1" smtClean="0">
                <a:solidFill>
                  <a:schemeClr val="tx1"/>
                </a:solidFill>
              </a:rPr>
              <a:t>Капоши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717032"/>
            <a:ext cx="4320480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Опоясывающий герпес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384955"/>
            <a:ext cx="4464496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Пневмоцистная</a:t>
            </a:r>
            <a:r>
              <a:rPr lang="ru-RU" sz="2800" b="1" dirty="0" smtClean="0"/>
              <a:t> пневмония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60" y="227856"/>
            <a:ext cx="2387600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70" y="3068960"/>
            <a:ext cx="3189548" cy="207445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58344"/>
            <a:ext cx="2952328" cy="220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61" y="0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85" y="1556792"/>
            <a:ext cx="2037057" cy="19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597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4" y="5013176"/>
            <a:ext cx="4340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7863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81128"/>
            <a:ext cx="3048000" cy="2023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2" y="1885618"/>
            <a:ext cx="2952328" cy="2683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88" y="188640"/>
            <a:ext cx="3175000" cy="2070100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0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4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3" y="1933755"/>
            <a:ext cx="7409105" cy="43755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/>
              <a:t>ПРОФИЛАКТИКА</a:t>
            </a:r>
          </a:p>
          <a:p>
            <a:pPr algn="ctr"/>
            <a:r>
              <a:rPr lang="ru-RU" sz="6000" b="1" i="1" dirty="0" smtClean="0"/>
              <a:t>ВИЧ</a:t>
            </a:r>
          </a:p>
          <a:p>
            <a:pPr algn="ctr"/>
            <a:r>
              <a:rPr lang="ru-RU" sz="6000" b="1" i="1" dirty="0" smtClean="0"/>
              <a:t>ИНФЕКЦИИ</a:t>
            </a:r>
            <a:endParaRPr lang="ru-RU" sz="60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729" y="18655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9712" cy="193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323528" y="44624"/>
            <a:ext cx="3024336" cy="2016224"/>
          </a:xfrm>
          <a:prstGeom prst="cloud">
            <a:avLst/>
          </a:prstGeom>
          <a:solidFill>
            <a:srgbClr val="66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исключайте ранние половые отношения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707904" y="123966"/>
            <a:ext cx="2664296" cy="1584176"/>
          </a:xfrm>
          <a:prstGeom prst="cloud">
            <a:avLst/>
          </a:prstGeom>
          <a:solidFill>
            <a:srgbClr val="66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имейте одного надежного партнера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79512" y="4494810"/>
            <a:ext cx="2969840" cy="2232248"/>
          </a:xfrm>
          <a:prstGeom prst="cloud">
            <a:avLst/>
          </a:prstGeom>
          <a:solidFill>
            <a:srgbClr val="66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 пробуйте и не прикасайтесь к наркотическим веществам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419872" y="4581128"/>
            <a:ext cx="3384376" cy="2221918"/>
          </a:xfrm>
          <a:prstGeom prst="cloud">
            <a:avLst/>
          </a:prstGeom>
          <a:solidFill>
            <a:srgbClr val="66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проводите процедуры (прокалывание ушей, татуировки) в специальных учреждениях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084168" y="2537646"/>
            <a:ext cx="3020769" cy="2475530"/>
          </a:xfrm>
          <a:prstGeom prst="cloud">
            <a:avLst/>
          </a:prstGeom>
          <a:solidFill>
            <a:srgbClr val="66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пользуйтесь индивидуальными предметами личной гигиены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60" y="1844386"/>
            <a:ext cx="2862808" cy="279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179512" y="2204864"/>
            <a:ext cx="2969840" cy="2232248"/>
          </a:xfrm>
          <a:prstGeom prst="cloud">
            <a:avLst/>
          </a:prstGeom>
          <a:solidFill>
            <a:srgbClr val="66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избегайте опасных для вашего здоровья форм поведения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578" y="17728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6228184" y="476672"/>
            <a:ext cx="2880320" cy="2016224"/>
          </a:xfrm>
          <a:prstGeom prst="cloud">
            <a:avLst/>
          </a:prstGeom>
          <a:solidFill>
            <a:srgbClr val="66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используйте презерватив при случайных половых контактах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10" y="476671"/>
            <a:ext cx="4326516" cy="6044729"/>
          </a:xfrm>
          <a:prstGeom prst="rect">
            <a:avLst/>
          </a:prstGeom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0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1" y="1700808"/>
            <a:ext cx="2016224" cy="20162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12" y="1412776"/>
            <a:ext cx="2258566" cy="30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7" y="0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23136"/>
            <a:ext cx="813172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7311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0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86" y="1244869"/>
            <a:ext cx="3816424" cy="31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0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46568"/>
            <a:ext cx="1872208" cy="2722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23" y="3999780"/>
            <a:ext cx="2327109" cy="25975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1340768"/>
            <a:ext cx="2880320" cy="597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ЗВОНИ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32103" y="1340768"/>
            <a:ext cx="2716361" cy="597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ПРИХОДИ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6144" y="68851"/>
            <a:ext cx="7820272" cy="963613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ХАРЬКОВСКИЙ ОБЛАСТНОЙ ЦЕНТР </a:t>
            </a:r>
          </a:p>
          <a:p>
            <a:pPr algn="ctr"/>
            <a:r>
              <a:rPr lang="ru-RU" sz="3200" b="1" dirty="0" smtClean="0"/>
              <a:t>ПРОФИЛАКТИКИ И БОРЬБЫ СО СПИДОМ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204864"/>
            <a:ext cx="2880320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Регистратура: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(057) 392-29-83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Приемная: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(057) 392-09-08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32103" y="2204864"/>
            <a:ext cx="2716361" cy="1440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г. Харьков м. Маршала Жукова, ул. Борьбы, д. 6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49425"/>
            <a:ext cx="2791197" cy="27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" y="-27384"/>
            <a:ext cx="9144000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3169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БЛАГОДАРЮ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404664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ЗА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26064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ВНИМАНИЕ 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1118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6906" cy="6858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771" y="0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8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424936" cy="14401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Что мы знаем про ВИЧ/СПИД ?</a:t>
            </a:r>
            <a:endParaRPr lang="ru-RU" sz="5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5013176"/>
            <a:ext cx="8280920" cy="1512168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СПИД – синдром приобретённого иммунодефицита – новое вирусное, тяжело протекающее инфекционное заболевание, зарегистрированное почти во всех странах мира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35996" y="2281993"/>
            <a:ext cx="4372498" cy="172307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Вирус повреждает иммунную систему, выполняющую защитные функции организма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" y="1649359"/>
            <a:ext cx="3985057" cy="3147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1"/>
            <a:ext cx="539552" cy="9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404664"/>
            <a:ext cx="5072648" cy="6048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СПИД – это последняя стадия ВИЧ-инфекции, когда защитная система организма разрушена. Заболевания, которые человек преодолевает в обычной жизни (например, грипп или воспаление лёгких), могут стать роковыми для людей, у которых СПИД.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888432" cy="3048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0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3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"/>
            <a:ext cx="9180512" cy="685629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1709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9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208912" cy="86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ПУТИ ЗАРАЖЕНИЯ ВИЧ </a:t>
            </a:r>
            <a:endParaRPr lang="ru-RU" sz="5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-3906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45573" y="1268760"/>
            <a:ext cx="5544616" cy="770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половым путем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73" y="3282875"/>
            <a:ext cx="55657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73" y="2300288"/>
            <a:ext cx="5664010" cy="74358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07" y="4509120"/>
            <a:ext cx="55657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731147"/>
            <a:ext cx="55657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23528" y="1268760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2" y="5733256"/>
            <a:ext cx="16891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2" y="4581127"/>
            <a:ext cx="16891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8990"/>
            <a:ext cx="16891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0288"/>
            <a:ext cx="16891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3848" y="33587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профессиональное заражение медработников - менее 0,01%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4797152"/>
            <a:ext cx="5248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переливание зараженной крови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661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от беременной или кормящей матери ребенку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2727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2727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27953" y="2348880"/>
            <a:ext cx="5316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инъекционные наркотики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669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37978" y="1492567"/>
            <a:ext cx="2232248" cy="233247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пользовании бассейном или баней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1547664" y="4005064"/>
            <a:ext cx="2340260" cy="23042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пользовании общей посудой, постельным бельём или полотенцем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2803743" y="64415"/>
            <a:ext cx="2320447" cy="206305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 рукопожатии</a:t>
            </a:r>
            <a:endParaRPr lang="ru-RU" sz="2000" b="1" dirty="0"/>
          </a:p>
        </p:txBody>
      </p:sp>
      <p:sp>
        <p:nvSpPr>
          <p:cNvPr id="12" name="Овал 11"/>
          <p:cNvSpPr/>
          <p:nvPr/>
        </p:nvSpPr>
        <p:spPr>
          <a:xfrm>
            <a:off x="5364088" y="404664"/>
            <a:ext cx="2232248" cy="20882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 кашле, чихании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 rot="222366">
            <a:off x="4644008" y="4437112"/>
            <a:ext cx="1944216" cy="20882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  поцелуе</a:t>
            </a:r>
            <a:endParaRPr lang="ru-RU" sz="2400" b="1" dirty="0"/>
          </a:p>
        </p:txBody>
      </p:sp>
      <p:sp>
        <p:nvSpPr>
          <p:cNvPr id="14" name="Овал 13"/>
          <p:cNvSpPr/>
          <p:nvPr/>
        </p:nvSpPr>
        <p:spPr>
          <a:xfrm>
            <a:off x="6444208" y="2636912"/>
            <a:ext cx="2232248" cy="22322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 домашних животных и птиц</a:t>
            </a:r>
            <a:endParaRPr lang="ru-RU" sz="2400" b="1" dirty="0"/>
          </a:p>
        </p:txBody>
      </p:sp>
      <p:sp>
        <p:nvSpPr>
          <p:cNvPr id="15" name="Овал 14"/>
          <p:cNvSpPr/>
          <p:nvPr/>
        </p:nvSpPr>
        <p:spPr>
          <a:xfrm>
            <a:off x="2915816" y="2132856"/>
            <a:ext cx="3456384" cy="230425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к</a:t>
            </a:r>
            <a:r>
              <a:rPr lang="ru-RU" sz="3600" b="1" dirty="0" smtClean="0"/>
              <a:t>ак </a:t>
            </a:r>
            <a:r>
              <a:rPr lang="ru-RU" sz="3600" b="1" dirty="0" smtClean="0">
                <a:solidFill>
                  <a:srgbClr val="FFFF00"/>
                </a:solidFill>
              </a:rPr>
              <a:t>НЕЛЬЗЯ </a:t>
            </a:r>
            <a:r>
              <a:rPr lang="ru-RU" sz="3600" b="1" dirty="0" smtClean="0"/>
              <a:t>заразиться ВИЧ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0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384"/>
            <a:ext cx="9144000" cy="6096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0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44016"/>
            <a:ext cx="8856984" cy="1268760"/>
          </a:xfrm>
          <a:prstGeom prst="round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Оппортунистические заболевания при ВИЧ‐инфекции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4428492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Бактериальная пневмония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5996" y="3068960"/>
            <a:ext cx="442849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Вирус папилломы человека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4293096"/>
            <a:ext cx="44284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Гистоплазмоз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5589240"/>
            <a:ext cx="4499992" cy="5760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Кандидоз (молочница)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73" y="4958946"/>
            <a:ext cx="1716782" cy="1716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68922"/>
            <a:ext cx="1016230" cy="13560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06144"/>
            <a:ext cx="2376264" cy="161470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7" y="0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24180"/>
            <a:ext cx="2160240" cy="16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342</TotalTime>
  <Words>254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22</cp:revision>
  <dcterms:created xsi:type="dcterms:W3CDTF">2014-12-03T07:07:29Z</dcterms:created>
  <dcterms:modified xsi:type="dcterms:W3CDTF">2014-12-05T12:59:06Z</dcterms:modified>
</cp:coreProperties>
</file>