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0" r:id="rId4"/>
    <p:sldId id="273" r:id="rId5"/>
    <p:sldId id="272" r:id="rId6"/>
    <p:sldId id="275" r:id="rId7"/>
    <p:sldId id="274" r:id="rId8"/>
    <p:sldId id="277" r:id="rId9"/>
    <p:sldId id="278" r:id="rId10"/>
    <p:sldId id="279" r:id="rId11"/>
    <p:sldId id="276" r:id="rId12"/>
    <p:sldId id="280" r:id="rId13"/>
    <p:sldId id="281" r:id="rId14"/>
    <p:sldId id="282" r:id="rId15"/>
    <p:sldId id="283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DA66A9-9F5F-4D17-AE41-8887A9FCC87B}" type="datetimeFigureOut">
              <a:rPr lang="ru-RU" smtClean="0"/>
              <a:pPr/>
              <a:t>26.04.2015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A4971F-3BF9-44C3-8D70-518439E5DC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148064" y="6165304"/>
          <a:ext cx="3786785" cy="487680"/>
        </p:xfrm>
        <a:graphic>
          <a:graphicData uri="http://schemas.openxmlformats.org/drawingml/2006/table">
            <a:tbl>
              <a:tblPr/>
              <a:tblGrid>
                <a:gridCol w="2363592"/>
                <a:gridCol w="159010"/>
                <a:gridCol w="1264183"/>
              </a:tblGrid>
              <a:tr h="4453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Розробник: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к. </a:t>
                      </a:r>
                      <a:r>
                        <a:rPr lang="uk-UA" sz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екон</a:t>
                      </a:r>
                      <a:r>
                        <a:rPr lang="uk-UA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н., доц.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Зоідзе  Д. Р.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606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ФОРМУЛА ЗДОРОВОГО СПОСОБУ ЖИТТЯ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www.epochtimes.com.ua/upload/medialibrary/92e/92e1291c619dea742527fbf12a14c4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7128792" cy="48965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19168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mtClean="0">
                <a:latin typeface="+mj-lt"/>
              </a:rPr>
              <a:t>Здоровий   спосіб  життя  передбачає  </a:t>
            </a:r>
          </a:p>
          <a:p>
            <a:pPr algn="ctr"/>
            <a:r>
              <a:rPr lang="ru-RU" smtClean="0">
                <a:latin typeface="+mj-lt"/>
              </a:rPr>
              <a:t>дотримання виконання певних правил, що забезпечують гармонійний розвиток, високу працездатність, духовну рівновагу та здоров’я людини. </a:t>
            </a:r>
            <a:endParaRPr lang="ru-RU"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43528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uk-UA" sz="2400" b="1" smtClean="0">
                <a:solidFill>
                  <a:srgbClr val="FF0000"/>
                </a:solidFill>
              </a:rPr>
              <a:t>Перший чинник здорового способу життя.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Найважливіше при здоровому способі життя - це раціональне харчування. </a:t>
            </a:r>
            <a:endParaRPr lang="ru-RU" sz="2400" b="1">
              <a:ln w="63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8" name="AutoShape 4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2" name="AutoShape 18" descr="&amp;Kcy;&amp;acy;&amp;rcy;&amp;tcy;&amp;icy;&amp;ncy;&amp;kcy;&amp;icy; &amp;pcy;&amp;ocy; &amp;zcy;&amp;acy;&amp;pcy;&amp;rcy;&amp;ocy;&amp;scy;&amp;ucy; &amp;vcy;&amp;rcy;&amp;iecy;&amp;dcy;&amp;ncy;&amp;acy;&amp;yacy; &amp;iecy;&amp;d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55679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Крім основних складових, наша їжа сьогодні дедалі більше містить харчових добавок, які не дають продуктам черствіти, окислюватись, пліснявіти, поліпшують зовнішній вигляд. </a:t>
            </a:r>
            <a:endParaRPr lang="ru-RU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27584" y="2636912"/>
          <a:ext cx="7848872" cy="2133600"/>
        </p:xfrm>
        <a:graphic>
          <a:graphicData uri="http://schemas.openxmlformats.org/drawingml/2006/table">
            <a:tbl>
              <a:tblPr/>
              <a:tblGrid>
                <a:gridCol w="1524052"/>
                <a:gridCol w="632482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Е100-182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Барвники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Е200-299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Консерванти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Е300-399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Антиокислювачі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Е400-499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Стабілізатори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Е500-599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Емульгатори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Е600-699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Підсилювачі смаку і аромату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Е1000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Підсолоджувачі соків, цукерок, напоїв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11560" y="486916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solidFill>
                  <a:srgbClr val="FF0000"/>
                </a:solidFill>
                <a:latin typeface="+mj-lt"/>
              </a:rPr>
              <a:t>Державний комітет із захисту прав споживачів України пропонує список шкідливих добавок. Для прикладу: Е102, 110, 120, 124, 127 – признані небезпечними.  Е131, 142, 210, 213, 215,-217, 240, 330 – визнані канцерогенними.</a:t>
            </a:r>
            <a:endParaRPr lang="ru-RU" sz="200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Другий чинник здорового способу життя. </a:t>
            </a:r>
            <a:r>
              <a:rPr kumimoji="0" lang="ru-RU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Достатня рухова активність. </a:t>
            </a:r>
            <a:endParaRPr kumimoji="0" lang="ru-RU" sz="2400" b="1" i="0" u="none" strike="noStrike" kern="1200" cap="none" spc="0" normalizeH="0" baseline="0" noProof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50912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+mj-lt"/>
              </a:rPr>
              <a:t>10 хвилин руху щодня продовжують життя на 2 роки. 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Гіподинамія атрофує м'язи, вимиває кальцій із кісток, знижує опірність організму, сприяє атеросклерозу, ожирінню, інсульту та інфаркту. </a:t>
            </a:r>
          </a:p>
          <a:p>
            <a:pPr algn="ctr"/>
            <a:r>
              <a:rPr lang="ru-RU" sz="2000" b="1" smtClean="0">
                <a:solidFill>
                  <a:srgbClr val="FF0000"/>
                </a:solidFill>
                <a:latin typeface="+mj-lt"/>
              </a:rPr>
              <a:t>Зробіть перший крок – ходіть. </a:t>
            </a:r>
          </a:p>
          <a:p>
            <a:pPr algn="ctr"/>
            <a:r>
              <a:rPr lang="ru-RU" sz="2000" b="1" smtClean="0">
                <a:solidFill>
                  <a:srgbClr val="FF0000"/>
                </a:solidFill>
                <a:latin typeface="+mj-lt"/>
              </a:rPr>
              <a:t>Мінімум 30 хв щодня у швидкому темпі.</a:t>
            </a:r>
            <a:r>
              <a:rPr lang="ru-RU" sz="2000" smtClean="0">
                <a:latin typeface="+mj-lt"/>
              </a:rPr>
              <a:t/>
            </a:r>
            <a:br>
              <a:rPr lang="ru-RU" sz="2000" smtClean="0">
                <a:latin typeface="+mj-lt"/>
              </a:rPr>
            </a:br>
            <a:endParaRPr lang="en-US" sz="2000">
              <a:latin typeface="+mj-lt"/>
            </a:endParaRPr>
          </a:p>
        </p:txBody>
      </p:sp>
      <p:pic>
        <p:nvPicPr>
          <p:cNvPr id="33794" name="Picture 2" descr="&amp;Bcy;&amp;iukcy;&amp;gcy;, &amp;pcy;&amp;rcy;&amp;ocy;&amp;bcy;&amp;iukcy;&amp;zh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744415" cy="2880320"/>
          </a:xfrm>
          <a:prstGeom prst="rect">
            <a:avLst/>
          </a:prstGeom>
          <a:noFill/>
        </p:spPr>
      </p:pic>
      <p:pic>
        <p:nvPicPr>
          <p:cNvPr id="33796" name="Picture 4" descr="http://school.xvatit.com/images/thumb/b/be/Zj9.jpeg/350px-Zj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4137"/>
            <a:ext cx="3816424" cy="28677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Третій чинник здорового способу життя. </a:t>
            </a:r>
            <a:r>
              <a:rPr kumimoji="0" lang="ru-RU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Відмова від шкідливих звичок.</a:t>
            </a:r>
            <a:endParaRPr kumimoji="0" lang="ru-RU" sz="2400" b="1" i="0" u="none" strike="noStrike" kern="1200" cap="none" spc="0" normalizeH="0" baseline="0" noProof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509121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+mj-lt"/>
              </a:rPr>
              <a:t>Шкідливі звички вкорочують життя на 30 хв/день!!!!!</a:t>
            </a:r>
          </a:p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Чим швидше ми позбудемось їх, тим краще будемо себе почувати, матимемо більше шансів уникнути серйозних захворювань (хвороб судин, серця, внутрішніх органів, раку і т.д.) та патологічної старості з "букетом" хронічних хвороб.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>
                <a:latin typeface="+mj-lt"/>
              </a:rPr>
              <a:t/>
            </a:r>
            <a:br>
              <a:rPr lang="ru-RU" sz="2000" smtClean="0">
                <a:latin typeface="+mj-lt"/>
              </a:rPr>
            </a:br>
            <a:endParaRPr lang="en-US" sz="2000">
              <a:latin typeface="+mj-lt"/>
            </a:endParaRPr>
          </a:p>
        </p:txBody>
      </p:sp>
      <p:pic>
        <p:nvPicPr>
          <p:cNvPr id="35842" name="Picture 2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133600" cy="2143125"/>
          </a:xfrm>
          <a:prstGeom prst="rect">
            <a:avLst/>
          </a:prstGeom>
          <a:noFill/>
        </p:spPr>
      </p:pic>
      <p:pic>
        <p:nvPicPr>
          <p:cNvPr id="35844" name="Picture 4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16832"/>
            <a:ext cx="1719064" cy="1719066"/>
          </a:xfrm>
          <a:prstGeom prst="rect">
            <a:avLst/>
          </a:prstGeom>
          <a:noFill/>
        </p:spPr>
      </p:pic>
      <p:pic>
        <p:nvPicPr>
          <p:cNvPr id="35846" name="Picture 6" descr="https://encrypted-tbn1.gstatic.com/images?q=tbn:ANd9GcQRAVc4IZZixGbaiA_HwCgd2LOMT6IfV1m1P06lHQFNc_Db0pL39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84784"/>
            <a:ext cx="28575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Третій чинник здорового способу життя. </a:t>
            </a:r>
            <a:r>
              <a:rPr kumimoji="0" lang="ru-RU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Відмова від шкідливих звичок.</a:t>
            </a:r>
            <a:endParaRPr kumimoji="0" lang="ru-RU" sz="2400" b="1" i="0" u="none" strike="noStrike" kern="1200" cap="none" spc="0" normalizeH="0" baseline="0" noProof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484784"/>
            <a:ext cx="4752528" cy="47089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smtClean="0">
                <a:solidFill>
                  <a:srgbClr val="FF0000"/>
                </a:solidFill>
                <a:latin typeface="+mj-lt"/>
              </a:rPr>
              <a:t>Наслідками вживання алкоголю є: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зниження координації рухів;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погіршення пам’яті;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зниження здібностей мислити;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погіршення зору;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біль у шлунку, печія, блювота;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серцево-судинні захворювання;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порушення роботи головного мозку;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скорочення тривалості життя.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7890" name="Picture 2" descr="&amp;Kcy;&amp;acy;&amp;rcy;&amp;tcy;&amp;icy;&amp;ncy;&amp;kcy;&amp;icy; &amp;pcy;&amp;ocy; &amp;zcy;&amp;acy;&amp;pcy;&amp;rcy;&amp;ocy;&amp;scy;&amp;ucy; &amp;vcy;&amp;zhcy;&amp;icy;&amp;vcy;&amp;acy;&amp;ncy;&amp;ncy;&amp;yacy; &amp;acy;&amp;lcy;&amp;kcy;&amp;ocy;&amp;gcy;&amp;ocy;&amp;lcy;&amp;yu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286000" cy="1485900"/>
          </a:xfrm>
          <a:prstGeom prst="rect">
            <a:avLst/>
          </a:prstGeom>
          <a:noFill/>
        </p:spPr>
      </p:pic>
      <p:sp>
        <p:nvSpPr>
          <p:cNvPr id="37892" name="AutoShape 4" descr="&amp;Kcy;&amp;acy;&amp;rcy;&amp;tcy;&amp;icy;&amp;ncy;&amp;kcy;&amp;icy; &amp;pcy;&amp;ocy; &amp;zcy;&amp;acy;&amp;pcy;&amp;rcy;&amp;ocy;&amp;scy;&amp;ucy; &amp;vcy;&amp;zhcy;&amp;icy;&amp;vcy;&amp;acy;&amp;ncy;&amp;ncy;&amp;yacy; &amp;acy;&amp;lcy;&amp;kcy;&amp;ocy;&amp;gcy;&amp;ocy;&amp;lcy;&amp;yu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&amp;Kcy;&amp;acy;&amp;rcy;&amp;tcy;&amp;icy;&amp;ncy;&amp;kcy;&amp;icy; &amp;pcy;&amp;ocy; &amp;zcy;&amp;acy;&amp;pcy;&amp;rcy;&amp;ocy;&amp;scy;&amp;ucy; &amp;vcy;&amp;zhcy;&amp;icy;&amp;vcy;&amp;acy;&amp;ncy;&amp;ncy;&amp;yacy; &amp;acy;&amp;lcy;&amp;kcy;&amp;ocy;&amp;gcy;&amp;ocy;&amp;lcy;&amp;yu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6" name="Picture 8" descr="http://www.mzz.com.ua/files/2012/01/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09120"/>
            <a:ext cx="1296144" cy="1699536"/>
          </a:xfrm>
          <a:prstGeom prst="rect">
            <a:avLst/>
          </a:prstGeom>
          <a:noFill/>
        </p:spPr>
      </p:pic>
      <p:sp>
        <p:nvSpPr>
          <p:cNvPr id="37900" name="AutoShape 12" descr="&amp;Kcy;&amp;acy;&amp;rcy;&amp;tcy;&amp;icy;&amp;ncy;&amp;kcy;&amp;icy; &amp;pcy;&amp;ocy; &amp;zcy;&amp;acy;&amp;pcy;&amp;rcy;&amp;ocy;&amp;scy;&amp;ucy; &amp;vcy;&amp;zhcy;&amp;icy;&amp;vcy;&amp;acy;&amp;ncy;&amp;ncy;&amp;yacy; &amp;acy;&amp;lcy;&amp;kcy;&amp;ocy;&amp;gcy;&amp;ocy;&amp;lcy;&amp;yu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2" name="AutoShape 14" descr="data:image/jpeg;base64,/9j/4AAQSkZJRgABAQAAAQABAAD/2wCEAAkGBxQSEhUUEhQVFRQVFxUVFxYXFRQVFRUYFBUWFxUVFRQYHCggGBolHBUUITEhJSkrLi4uFx8zODMsNygtLisBCgoKDg0OGhAQGiwcHxwsLCwsLCwsLCwsLCwsLCwsLCwsLCwsLCwsLCwsLCwsLCwsLCwsLCwsLCwsLCwsLCwsLP/AABEIAKAA8AMBEQACEQEDEQH/xAAcAAAABwEBAAAAAAAAAAAAAAAAAQMEBQYHAgj/xABAEAABAwEEBgcGBQMDBQEAAAABAAIDEQQFITEGEkFRYXEHEyKBkaGxFDJSYsHRI0JygvBTouFjkrIVM0Pi8Rb/xAAbAQABBQEBAAAAAAAAAAAAAAAAAQIDBAUGB//EAC0RAAIBAwQCAQQBBAMBAAAAAAABAgMEEQUSITETQVEGIjJhFCNxgbEzQkMk/9oADAMBAAIRAxEAPwDcEABAHJQuA74ZlvSTpiSTZrO6gykeD/a36lULivjhHWaHpG5+Wp/gzRZreTtYrCCQOHV3xsdI1sr9RhPadStBvopKaTfJUvKk6dNyprLN/wBHrqgs8QbABqkA6wxLsMydq2acFFcHmN3Xq1ajdTslU9lUCUAIAKiACKACqk5A4kkpmmuWASyNjbmjOqilWRJsOBeI3JqrZBQFBbBtw71KqiYOIqJgl3Ibg6Dqp6wNDolACAI++7nitUZZM0OGw7WneDsKZOCmuSzbXE6Et0TGdK9FJbE6p7cRyeNnBw+qy61BxfB3mmavTuVh8MrtFWz6NzAdUJ4BpYwaZ0a6Ymos1odX+m8n+wrRtq3GGcTrmkuH9an77NRBV/s5ThHSQAJQAgAkAUrpH0p9liEUR/GkB/Y3a48dyrXNXasG3o2nO5qbpdIxbn3rIbbPRKdNQW1dIJIPQYCQEw0ouC56CaZuspEUxLoDkdsZ4cFdtrjHDOX1nRo1V5KfEjZYJg8BzTVpxBGRqtRNM4acXB4l2K0QNAgBvaw/V7BAIxxFQeCRgN7HbmvbXaPeG1p3EbEzfgXadSSngAop1R6iM5JSaqrOo2PUeSNn1sicPMFQYkS5QiZiHAHiURbQ3GRfrdngfupNwNDps+FVLGY3A5htAOXngrEZkTXIsLQRu5J+8TA4hmDssxmE9MTAoQn4TEELVZmyMLHtDmkUIIqCmuKZLTnKD3LhmKabaLOsUlWYwvJ1T8JJ90/RZdxR28ne6Pqarx2y7KwqhvroMf8Azgd9U5SafBHOClFxZtHRxpV7VH1Uh/GjAr87cg4eGK1bervWDz3WdO/j1Ny6Zd1aMQCACqgTIzve8GWeJ8r/AHWgnnwTZS2rLJ7ejKtNQj7PPd73m+0zPmkPacctgGxo5LFrT3yPT7G0hbUlFDJRF19Elo7cz7XO2JmFcXO+FozP2U9ClvZm6lfRtaW72XzS/o8AjEllHaY2jmfGBtHzZ81cr2q2/ac3puvSVRxq8pmY/wA5cCsxxa7O1hOMlmIEZ+B3D7LnoJpmbI4RTHWgOROcZ4fKd2xXre4xxI5fWdFVZeWn2bNBO14DmmrSKgjI1Wknnk4acZReJcCqUaEUAUh7vZLyk6zBlsDdRxOGuz8h3VrgoZomXKLCRU5lRbRM4OXQocEGRGSx44JNiDcNX2d1fqmOnyOUgxA/On0THTDcJyscBQhJtwGRSy4bcUqbQYFi7jzUikGBveFpMIbKKDVIruc0+8FIpDEsljbiAd6sx6I2BKLkaXrdzLRG6OQVa4U/yOKbOCksE1vcTpTU4vowTSG532OZ0L8aYtd8Tdh571jVqTgz0rT76FzSUkRihNEe3Reb7NKyaP3mHLeDm081LSqODKV9aQuKTgz0Lc95MtETJWHsuAPLgtmnLKyeYXFGVKbhL0Pk8hOShCMyjpbvwue2ytPZb2pOJw1R6nwWdeVf+qOw+nLHurJGdFZx2b+AJ0exKklBZZt3R9o77LZ6vH4slHOwy3N7lsUKShHk821e/dzWwnwi2AKcx1wZ30gaD9ZW0WYfiDF7B+fiPmVOvb7uUdNo+sui1Tqcoyk/zhwWY4uL5O7hNSWU+GBIOaT4LloJpmbIRFMSYDkf6fH9KvW9zjhnL6xoyqryU+/9mz2eYPaHNIIOIIyIWknlZOFlFxk4y4YoUohHXzY45makrQ5h2H6HYeKZUHRZBxiazUBraIhkcBOwbAa4SjjgeahyScMd2a+Y5TRjgXDNp7LxzacUm5CbRV9oNMQRu2eKTIbTh8hG2vDakyIdtcdpojIqE5jzomscJFqbgDid7GCr3Btd5GPAb0qwIQt4yse+FkhcIhI0lorWR2sNRv6QakjaiMlkdseMl+a6uSvLogYdEogNVAjKp0g6OC1wFzR+LHVzTv3t71XuKSnE2dIv3b1Us8Mw9Y8lh4PR4TTSx7AkHdo0fojvvVe6yvODu3HwI95vofFaVpUzwzjfqSy5VaKNYCvHIdja8LU2KJ8jj2WtJPcEkmoxJKNN1JqK9nnO8LY6aV8r/ee4uPCuQWHVlulk9UsqCoUlFehumFstnRtcftNq1nCscNHHi4+6Pr4K5a0tzyznNfvnRpbI9yNuaFq/o8//AGd0QARCOwRnXSDoR1tbRZh2wKvYBg/iNzlTr2+7lHTaNrLovx1eV8mUELKaaO6hUjNZTAgkayXLQTTN1kIimJMBNAdsfHi30V63uMcM5fWtHjWXkprD/wBmzQTB4DmkEEVBG1aeU0cLODg2pLGBG25BR1HgIohLVJQYKtJj+iJtDmv99rXbqjLkVXcyRHDRT3HyN4a2sPByN7FHDbTIPztP6mfYhOVQbg7Fsk3x/wC1/wB07yAkGLVL8UY5McfVyTyMdg4pI4HWld+0NZ5gVS7hrOGXexp1g2r/AInVc7/cUjYIjp7Ox8mq/X1nYsDKh1W/mruFU2H5E+eC2XfI5oDRK51KAiUUdz1tq0l0U5dkqybfhurTHkUo0VBSiASZBcGI9JNyezWrXaOxNVw4OHvDzB71lXVPEsnoGg33mpeN9xKkqh0WRxYLY6GRkrPeY4OHGmY7xUd6khLbJMqXlFVqLi/Z6Nu21tljZI01D2hw7wtuDzHJ5ZVpunUlF+in9LV5dXZBGDjK6n7RiVXu54jg2vp+2VW4y+kY5VZB6IugiUJciSlhZN06PLn9msjK+/J23b6nLwC2raOInmWsXTr138ItLVMjLwdJQAgDkhAJ4M76QNB+traLMAH4l7APf4j5lSr0E+UdNo2sug/HV5TMnp/PosySaeDu4TjJZi8gSZwOaTWGXLQXTM2RwimJMB27Y+P6fRXba52vEjmNY0VVU6lPtGsW60gxh7KOBxqDgRzVuvNYycUqct21rBXLReTHbdV24/Qqg6yJ3ReCKknxTM55E2s6EqUaxZsqemKLNcjIguxyXICoeE9NCYbOLVamNaS4gDic+FEyVRIdGlJsGj0sc8uAIcG+9WhoDWgGzNFvUU5D69NwiTtoE0QqG9e3aMGvA4YdpahSIh14MtEJmsTutDSdeKtHA7WOafddwIzQmISGjd6CaNrhk4AtO8HIjgaHA5EFKITZR0BV+kG6PabI+g7cfbbzGzwUVxFSjk1dIunb3CfpmFlYr4Z6XF5QEgpsvRLefWWUxHOJ1P2nELWtZ5jg881+28VxuXTKp0uW3XtbY9kbPNx+wCrXjzLBt/TVHFFy+SjKkdSuCU0Zu72i1RRbC4F36W4lTUY7pmZqlz4aEpHoaNtBQLaisHmMpZeRQJRoKoFDQAEAckIAzrpB0I6ytosw/EGL2D843j5lSuKCkso6XR9YdF+Op0zKP5y4LLaw8HeQmpRygIHtZ4LZobpYbMRDN2oHHD/Tru4KZVHtwzmtW0pT/qU1h/7J28w0k6pq2uB3g5FZ9WTUjAjTkuJIi3PLcipIzeBXBMDbe4bB5hSqTIZUEKC+XD8o8VIpDP4wX/XnfCPFLuFVujk3/JsAHeUbg8CEnXvM781OSRzY+NFITjJcak1O84qCc2W4Rii7aBs7bj8vqQrOm8yM7UJei70W4zIyQMN2xR2yV4AD52BxoMXamDi47c2pnskS4HlgsbWU1RSpLu9/ad54pwhIpRpw5tRQ7UjXGBYtqSPPek93+z2qWPYHVH6TiFjXENs8Hp+lXHmt1JkYoDTwXnoitupa3x7JGebD/kq9ZywzlfqajupKXwV/TK09ZbZ3fOWj9uHrVQ3DzM09Hp7LWH7IVV/RrGgdD1j1rRLIR/22NA5vJ+jfNXrOOeTk/qatiEYfJrwWmcSGSgDgoA6aUAdIAJACT5WjDbu2oYqM76Q9DhJW0WcUeMXspTX4j5lQuaHs6fRdXlRfiqcr0ZS5/DLDlwKztp20aykso5L0qQm/PZK3Jfhi/DfjGTgfh5cEydLdyY17ab/uiWEvrjmMPNQY2vBhuO14G7s+4qSI1iMrqAFOiNDIGJ3Up3iqcAiw+qURdirc01jvY5gGagmPSNA0Dbg88GhaOmrkx77stq2PZQIWZ1LWXfBAf7nf+qZ7JPRJxNpQbvoKJwwWSjQghB2ZH0vWLVtEUoykY4Hmwink7yWdex5TO1+mazcJQ+CgqgdaTWhlp6u2wO3vDT+4U+yntpYkZOs0vJay/RG26TWkkdve8+Lj91DOWWXralspRiIJpYZr3Q9ZtWyvftkkPg0av0WrZrETz76krb7lL4Rf1cOeCKACQAYQB0EAML1nc1rQygc9wYCcm1zdTbQBI3gDltGCjOdcyTvJ2lROQ5IbTuLt1edFFLLJIvBQdN9EetrNBQSZuYMnjeNzlWqQOh0vVNj2T6Mz1f56qr0dhCSksroDm1QhZRy8D+6LzMVWPNWYU+VE4buTIubVNssAdU1HwnFV0Y047XgStB7A5D0T4kb6DJwdzHoEvsF0JQ7OZ9E5iR7FY801jvY6hyKgmSI0jQxtGP8A2+i1NOjwzEvX9xYyVpt4KKWSvXSOtdPKcpJBG072RHE951khJLom4KnE7cfFKMFU4QCM4FSKH0vWXWssb/6cg/uBb9VTvFmJ0H05U2XLXyZCso9CF7BJqyxuGbXsPg4J0Hhla5p76Uov2JOOJ5phZRylGs3Xo4h1bvh+YF3iStq3WIHmWsy3Xcv0y0VU6MsJABVQAaADQBG33YWzMAJLS1wex4zY9uTqbeSR9CoasncffIBpjSuqTvFfTYoMjzsimdOaa8jkcECuY8FG1kCkacaHdaDPZxR4xc0CgeN44qGdPjg6LS9TcMU59GY/yn0VVrB18KiktyESc09Fd8y5H903n1btV3uEH9v+EkoJ9GZcW6cson5zVgIyoFClgyJxcewz+bmPRL7G+jiEZcylkKhSMJr6F9jyzjDwVeXY9Gk6It/CdxI8gtjT+IsxL38iRt1qxbG2tX1xH5WgYuO7OnMhX2VY/J3G0AAAUAwH19PNIhJPLHLQnIadJwARgMlY6SItawTcAHeBVe4X2M1NHntuoswxYx6ajphxHj4IQS5QTkDkEga0b3oA+tgs5+T6rcof8aPMdVWLqf8AcsKlMwCAAgAIAFUAI2kVakkuARBWiZrXapIqRWnCtK8lVeUSIamTtYHBRubHo79oftKbvYu3I5Y6oqVIpZQ3mL4KXpvoj1tZ4ABJiXsyD+I3H1UNSCZ0Wlap4/smZa8Y+vDgoMYOlU1LlCe3uTkRS5Y+sV4lg1XVLT/b/hNcclK5t1JcFjY6utQ509FXfEjKcNrwHDs5lIwQqxHoGuSUumz9Y9rdhcATwzPkosZY2csRLjdlvZHD2SXve46kW7HAups4rVtZxjDBj105MmOtaz3zWR9MBm6mxg3CufFWVUIMDqyRuOLqDcBkPuVNHLGyaHVFJgYGgAIAr2nz6WCc/Koa/wDxs0NKX/0x/uYMFiHqSDagGdSto4jcSPA0+iXGBsJbsNHCQcbZ0XT61gYPhc5vgVtWzzA811uO26l+y4KcxwIACAAgDmQ0xOSA9kNFbpJ30a3VhI98+/XgNxTFLI7GEROk111aXRP/ABmA6r8h+k767kybSFQ2s7nardemtQa1Mq7aKnLl8Eg8LsaHJNYC7JqCifGQYFmu7NSlc0kGHuWDJNL7G2aaSSIUoQCPiIrU81UlUTZ1On3EktsmVAjFOXKNjiXRw/JKuxsuiTuu8erq13uH+3imThnoqVrdS6RYYDkdna+igawZWNr5F4k1sXslLrqHCmFKk8g01UTGSXBYbpjllNII+rGAdIczTcaegVmlCc+ImdVnGPZbrDdrY8T2nHM7TzOZWvSouK5KMqmeh6rPREwIANAAQKVHpSn1bA8fE5jfE4qC4eIGvokN11H9GJrFPSvR3CKuA3kDxNEqWRtSW1ZHd9wdXaJmfDI/zcSPVSVliRT06e+3jIYqIvM1LoatnYniObXteOTxT1afFadnLjBw/wBS0cVYzXs0pXjlQIACAAUAQWmltMNime00dq6rebjQJk3gfBZY4ZaDDZWOeC94ayoGBLjT7+Sb0sh28GZXpfE3WvdrnM9n8vIBZNSq5SNijbRceQ4dJXj3mNdyNChNiuzTHf8A+s/0if3D7I3jf4SOXaVPdg2MDiXE/RNdTA+Nkg23nJL7zsNwyVatWY9W0YkG/OTg7+BNbeCeH5EBeFg1iXMzoSRvU9KpxhmjQrNPDIORWl2Xpvg6CH2KuSSua8uro12LMf212qOpHJTq26ksos8IriDXiqjWDNlFx4ZJ2A0IxpnjzGKik+SOovtNQuZpEMdc9ULo7VKNPODArP7h8rBCBAAQAEABCAzfpktdGWeL4nOeeTBQeb/JUb2XGDqfpmjmrKfwZasw7pD644OstELd8jPJwJ9FLRWZFHUamy3lL9Ex0jWTq7fLufqv8RQ+imu44kZ2gV99uo/BWVUN4t3Rhb+qtoBOErSw92I+qt2ssPBzv1Fb77dSXaNuBWsefgQACUAcoArOnbdaKKP+pPGO4EEqOZLT45J234Rnv9Ek1iLGx5mY1eHvHmViLtm/S/EZKT0S5FC5MFQpGmSHEjYj6qvVQ2YyeyrpR8yd6G5w8jYQdruPolihVUeSMvm66tD2Z4VG9WKc/kvUbnHEiALaVVh8mjBprKBGkY6CyiWua9Or7LsWf8VFUhlFWvbqXKL5dEXWObtBxw3b1VjTcpoxbpOmsGoWeQEADZh4Lo6KxDBz0+ZC4UgwNAAQAEACqOkD9YMS6Tbw622uAOETdTvOJWTdyzI9B+nrfx0Nz/7FTVQ6IsvRzZOst8W5ms89wp9VbtFmRg6/V2WuPksvTLYO1DMNzo3eo+qmvY8JmR9MV8bqb9marOO0aFLLaDG9r25scHDuNVJTltkVrqkqtKUWei7stomiZI3J7Q7xC2oS3LJ5ZcU/HUcWO9ZPRCclAAqgMZIC/u1aLI353O8AFFJ/dglj+JK3iewf0u9EtX8Mjaf5GO29vaKwk+ToKX4jEqTJKdMl1RlVNwKgRvzp/PskcRSSsZVWqhsuQxHV8g4g+SVt4IpMQfDinxlwIhJ8VRRP3Dlgir4uvXq9g7W0b/8AKmjUNChc44K61Ss1IPK+06Y1NbJowLVoXpF7NJqy4xOwrtZxHBLTwpZMzUrJ1Itx7Nuu7Vc0OaQWmhBGRC1qfK4OInCUJtMfpxGBKAEAEkyLjKG152wQxPkdk1pJ7giTxHJJb0nUqRgjzparQZHue73nuLj3lYdWW6WT1W1peOlGK9CajLPs0roau+rppjubG3zLvotGzh7OJ+prjO2mXLTu6/aLHI0DtNGu3m3FW6tPcmYWmXDo14swJYb7PUYS3RTAgVmq9Et9a8b7M44x9pm8tOfgVp2lXKwcH9RWfjqKqvZoivnMvvIRSAEhgmQ9uhraoXbGsdXvP+FWm/vJYv7R3fDqRn9JTq7/AKY2n+Rk1qYa4hc+nyb9H8SPeMVYiyY4cnCoDEjFJGyAk4BVarwNlLBMx6MvmEjmktlAY5o3gEgg+Ss2sPJFmdXr4ZHGwztr1jXHk3Gu2qKlvtYU6+Q22QkY1BpkWux4ZKHxzJ/PEU/6dgMSSdga8kd9Eqp1Gw80SPvbQyR4MkTTUZgjVLhwbsKtxp1MGjZ6jTi9rKaGUPEYU3UTJJrs6aliayjtoTMk6iscly0F0xdZHdXKawHxj4j5Vct7jHBz+r6Oqy30+zZ4JmvaHNIIIqCNq0k8nDTg4PazspRgAgA0uBDOulq+tWNlmacZO07g0bO8+ipXdXCwdR9O2flqeV+jK1lHdnJKVLIyc8Js37QK6vZ7HG0jtOGu7m7FbVGO2B5hqdw61xJlgcMKKZ9Gen9xgGm1zey2t7AOw7ts5OOI7jVY1xDbLJ6Tot5/IoJe1wQSrmz+iQuK9XWWdkzcdU4j4mnMeCmoz2SM/UbSNzRcT0DYbU2WNsjDVrgCO9bSkmuDzGrSdKbg/QsUpGcoAYzPaJhVzR2ciaHM4hRtCjHSW2NDNUONS17hqgOIDQMdXbVNlhxwx0U93BQTpCyXHVbqDDs4FuNBrNOZ4ghZtShH0X4ynDkOWxslAfCdZuRpvpsNMVRqKdMuU7jK5G5uvDE7clHGuywqiYm+xU2g40Gac6mR29EnZourGs44DYNqjcHUeCvVqqKLdoW0kPkOsNemqHNpg2uOOONfJb9pR8ccGLWnlk5arIHYhWZwyMjIZmAbk3xofuOxZwl2INx2IkbRFPBSdOdCutrPZx+IBV7af9wDaKZO9VWr0MrKOh0nVvDJQqdGW0Wa8rg7inJSWU8pgCTI/Hplw0G0xdZHCOWroD4xneN7d4V23uNrwzmtX0fzLyU/yRssM7XtDmkEEVBGNarUymcLOLg9slyKlA3vsb221tijdI80a0FxPAJspKKyS0qfkkox7PPt/Xo61Tvmd+Y4Dc0e6PBYtap5JZPTdNtFb0VFf5I9RGiT+hNze12tjD7jDrv5NOA7yFZtoZkmYetXat7d47lwb8wUWx6POG28s6ISh7KZ0m6P+02fXYKyRVcN5H5h5eSqXNLcuDa0W9/j1sPpmJ1WS1hno0WnyAJMi7TROizSbq3eyynsuxiJOR2s+3er9rWxwzjtf07/ANYL+5qq0vWTj3wwqIAYXvdYnbQ4EZHnn6BMkmxUyu2S5pYJC8xtfRjmg61M95xpt8VFtafI6MsMo4uIthko4yEawDW1IBflXAVy2nYo3Fbi1Oq3HBK6E2S0RR6skVdZ1WMcQ0AAdqRx2DBuajrRjPgr03Jdk0J4XNe5wGox7Iy4EgFxz1flGHNVZUIItRnNcCVqhiYXhrQSzF1KuoPiBTFSiP8AJIWgiZHqFxGrIKslprx1wwcMCM1YpQiiGpJyJS5i4ucdUMDeyACaE7XAHJXoMhklgsMM1cCpskSWDqSGqMAEIkYDIYjRgAdWhL5BS+Sg6f6D9bW0WcUkAq5myQbx8yp3FDKzE6PR9XdGShUfBlDm0w2jAjaOazJJp4Z3cJxnHcugknQ/Bb9BtMXWRwjlJMB7zHxHBXLe42v7jmtY0hVl5IfkbNBM17Q5pBaRUEYg8lpqSa4OEnCUXtkZb0o6TdY72WM1a01kIOBOxioXNX0ddoGm8+WS/sZ6VnnZNYYCEJZEnJRTZtfRncHs1n13ikktHHeB+Vvn5rXtqe2PJ5vrV55622PSLmFZbMYNKBw9tUYyKnjoxDpE0b9kn12D8GUkjc12ZaeeY71k3NHa8ne6FqSrU9k+0VJVDpOwAmoINCCCCMwQagjilTwyOrCNSO2SNp0A0rFrj6uQgTMAr842OC1qFbcsHnusabK1nujzFlvVoww0oHBamPsCl6TXLI2QyRM12vzAprMI/wCQKgnFtksZDGC8Axzy92q+RuqesBZSudKihUE4MkWBBwY6INEsYINS/WbSm4tqonBsk8mCQszmCXWY/Xq0sLWAv1hmMG5Yp6p4EdTI+sF0uc0t1OrYcaOxOOYazIcycNyljTI3IsLbOGgAZDxPEqeEcEbkGxikGDmNOBnaBAIACACojIZwUDT/AEJ66s9nH4grrsAwk48HKpcW6ktyOl0fWHQfjqfizJiNlCCMwcxwKymmuzuoTjNZTyCqQc+eCwXFpdPZYnxMNWuHYr/4ydoVincSgsGNd6NSr1FU6wQDnEkk4kkkk5knMqGT3PJrUoKEVFejlNwSZLd0d6N+1T67x+DEQTuc7Y3yqVdtaO55ZzWu6mqVPZHtm4NbTJaiSXBwf7YYSCBpQCKBGR993Wy1RPikGDh4HYQmVKamuSzb3EqFRVIvowK/rmkskxik2YtdTBw2ELGrU9rPStPvVdU9yI1RF/OWL2K1vie2SNxa9pqD9DwUtOo4Mr3NtCvHbJG0aGaYMtjdR1GTDNtfe4t4LUpV1NHnmp6ZO1nn0WpWMGR7yGgUFEANpLONwI5VTGkx2WIeyM/ps/2t+ybtQZY5jA3eVEeMNwsyiclgMhS0SgJtagaKhOANAAQAEABAAQwyZ/p/oV11Z7OAJBi9n9TiNzlTuKG5ZR0mkau6D2T5Rk7gQaEUIzBFCO4rMawd1CpvWfk5TSXAaQTokbhuZ9rmEUe3FzqVDRvKnpQcmZ2o3kbWlufs325LrZZomxRigaO8naTxWtThtWEea3NxKvUc5eyRUpABAH//2Q==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4" name="AutoShape 16" descr="data:image/jpeg;base64,/9j/4AAQSkZJRgABAQAAAQABAAD/2wCEAAkGBxQSEhUUEhQVFRQVFxUVFxYXFRQVFRUYFBUWFxUVFRQYHCggGBolHBUUITEhJSkrLi4uFx8zODMsNygtLisBCgoKDg0OGhAQGiwcHxwsLCwsLCwsLCwsLCwsLCwsLCwsLCwsLCwsLCwsLCwsLCwsLCwsLCwsLCwsLCwsLCwsLP/AABEIAKAA8AMBEQACEQEDEQH/xAAcAAAABwEBAAAAAAAAAAAAAAAAAQMEBQYHAgj/xABAEAABAwEEBgcGBQMDBQEAAAABAAIDEQQFITEGEkFRYXEHEyKBkaGxFDJSYsHRI0JygvBTouFjkrIVM0Pi8Rb/xAAbAQABBQEBAAAAAAAAAAAAAAAAAQIDBAUGB//EAC0RAAIBAwQCAQQBBAMBAAAAAAABAgMEEQUSITETQVEGIjJhFCNxgbEzQkMk/9oADAMBAAIRAxEAPwDcEABAHJQuA74ZlvSTpiSTZrO6gykeD/a36lULivjhHWaHpG5+Wp/gzRZreTtYrCCQOHV3xsdI1sr9RhPadStBvopKaTfJUvKk6dNyprLN/wBHrqgs8QbABqkA6wxLsMydq2acFFcHmN3Xq1ajdTslU9lUCUAIAKiACKACqk5A4kkpmmuWASyNjbmjOqilWRJsOBeI3JqrZBQFBbBtw71KqiYOIqJgl3Ibg6Dqp6wNDolACAI++7nitUZZM0OGw7WneDsKZOCmuSzbXE6Et0TGdK9FJbE6p7cRyeNnBw+qy61BxfB3mmavTuVh8MrtFWz6NzAdUJ4BpYwaZ0a6Ymos1odX+m8n+wrRtq3GGcTrmkuH9an77NRBV/s5ThHSQAJQAgAkAUrpH0p9liEUR/GkB/Y3a48dyrXNXasG3o2nO5qbpdIxbn3rIbbPRKdNQW1dIJIPQYCQEw0ouC56CaZuspEUxLoDkdsZ4cFdtrjHDOX1nRo1V5KfEjZYJg8BzTVpxBGRqtRNM4acXB4l2K0QNAgBvaw/V7BAIxxFQeCRgN7HbmvbXaPeG1p3EbEzfgXadSSngAop1R6iM5JSaqrOo2PUeSNn1sicPMFQYkS5QiZiHAHiURbQ3GRfrdngfupNwNDps+FVLGY3A5htAOXngrEZkTXIsLQRu5J+8TA4hmDssxmE9MTAoQn4TEELVZmyMLHtDmkUIIqCmuKZLTnKD3LhmKabaLOsUlWYwvJ1T8JJ90/RZdxR28ne6Pqarx2y7KwqhvroMf8Azgd9U5SafBHOClFxZtHRxpV7VH1Uh/GjAr87cg4eGK1bervWDz3WdO/j1Ny6Zd1aMQCACqgTIzve8GWeJ8r/AHWgnnwTZS2rLJ7ejKtNQj7PPd73m+0zPmkPacctgGxo5LFrT3yPT7G0hbUlFDJRF19Elo7cz7XO2JmFcXO+FozP2U9ClvZm6lfRtaW72XzS/o8AjEllHaY2jmfGBtHzZ81cr2q2/ac3puvSVRxq8pmY/wA5cCsxxa7O1hOMlmIEZ+B3D7LnoJpmbI4RTHWgOROcZ4fKd2xXre4xxI5fWdFVZeWn2bNBO14DmmrSKgjI1Wknnk4acZReJcCqUaEUAUh7vZLyk6zBlsDdRxOGuz8h3VrgoZomXKLCRU5lRbRM4OXQocEGRGSx44JNiDcNX2d1fqmOnyOUgxA/On0THTDcJyscBQhJtwGRSy4bcUqbQYFi7jzUikGBveFpMIbKKDVIruc0+8FIpDEsljbiAd6sx6I2BKLkaXrdzLRG6OQVa4U/yOKbOCksE1vcTpTU4vowTSG532OZ0L8aYtd8Tdh571jVqTgz0rT76FzSUkRihNEe3Reb7NKyaP3mHLeDm081LSqODKV9aQuKTgz0Lc95MtETJWHsuAPLgtmnLKyeYXFGVKbhL0Pk8hOShCMyjpbvwue2ytPZb2pOJw1R6nwWdeVf+qOw+nLHurJGdFZx2b+AJ0exKklBZZt3R9o77LZ6vH4slHOwy3N7lsUKShHk821e/dzWwnwi2AKcx1wZ30gaD9ZW0WYfiDF7B+fiPmVOvb7uUdNo+sui1Tqcoyk/zhwWY4uL5O7hNSWU+GBIOaT4LloJpmbIRFMSYDkf6fH9KvW9zjhnL6xoyqryU+/9mz2eYPaHNIIOIIyIWknlZOFlFxk4y4YoUohHXzY45makrQ5h2H6HYeKZUHRZBxiazUBraIhkcBOwbAa4SjjgeahyScMd2a+Y5TRjgXDNp7LxzacUm5CbRV9oNMQRu2eKTIbTh8hG2vDakyIdtcdpojIqE5jzomscJFqbgDid7GCr3Btd5GPAb0qwIQt4yse+FkhcIhI0lorWR2sNRv6QakjaiMlkdseMl+a6uSvLogYdEogNVAjKp0g6OC1wFzR+LHVzTv3t71XuKSnE2dIv3b1Us8Mw9Y8lh4PR4TTSx7AkHdo0fojvvVe6yvODu3HwI95vofFaVpUzwzjfqSy5VaKNYCvHIdja8LU2KJ8jj2WtJPcEkmoxJKNN1JqK9nnO8LY6aV8r/ee4uPCuQWHVlulk9UsqCoUlFehumFstnRtcftNq1nCscNHHi4+6Pr4K5a0tzyznNfvnRpbI9yNuaFq/o8//AGd0QARCOwRnXSDoR1tbRZh2wKvYBg/iNzlTr2+7lHTaNrLovx1eV8mUELKaaO6hUjNZTAgkayXLQTTN1kIimJMBNAdsfHi30V63uMcM5fWtHjWXkprD/wBmzQTB4DmkEEVBG1aeU0cLODg2pLGBG25BR1HgIohLVJQYKtJj+iJtDmv99rXbqjLkVXcyRHDRT3HyN4a2sPByN7FHDbTIPztP6mfYhOVQbg7Fsk3x/wC1/wB07yAkGLVL8UY5McfVyTyMdg4pI4HWld+0NZ5gVS7hrOGXexp1g2r/AInVc7/cUjYIjp7Ox8mq/X1nYsDKh1W/mruFU2H5E+eC2XfI5oDRK51KAiUUdz1tq0l0U5dkqybfhurTHkUo0VBSiASZBcGI9JNyezWrXaOxNVw4OHvDzB71lXVPEsnoGg33mpeN9xKkqh0WRxYLY6GRkrPeY4OHGmY7xUd6khLbJMqXlFVqLi/Z6Nu21tljZI01D2hw7wtuDzHJ5ZVpunUlF+in9LV5dXZBGDjK6n7RiVXu54jg2vp+2VW4y+kY5VZB6IugiUJciSlhZN06PLn9msjK+/J23b6nLwC2raOInmWsXTr138ItLVMjLwdJQAgDkhAJ4M76QNB+traLMAH4l7APf4j5lSr0E+UdNo2sug/HV5TMnp/PosySaeDu4TjJZi8gSZwOaTWGXLQXTM2RwimJMB27Y+P6fRXba52vEjmNY0VVU6lPtGsW60gxh7KOBxqDgRzVuvNYycUqct21rBXLReTHbdV24/Qqg6yJ3ReCKknxTM55E2s6EqUaxZsqemKLNcjIguxyXICoeE9NCYbOLVamNaS4gDic+FEyVRIdGlJsGj0sc8uAIcG+9WhoDWgGzNFvUU5D69NwiTtoE0QqG9e3aMGvA4YdpahSIh14MtEJmsTutDSdeKtHA7WOafddwIzQmISGjd6CaNrhk4AtO8HIjgaHA5EFKITZR0BV+kG6PabI+g7cfbbzGzwUVxFSjk1dIunb3CfpmFlYr4Z6XF5QEgpsvRLefWWUxHOJ1P2nELWtZ5jg881+28VxuXTKp0uW3XtbY9kbPNx+wCrXjzLBt/TVHFFy+SjKkdSuCU0Zu72i1RRbC4F36W4lTUY7pmZqlz4aEpHoaNtBQLaisHmMpZeRQJRoKoFDQAEAckIAzrpB0I6ytosw/EGL2D843j5lSuKCkso6XR9YdF+Op0zKP5y4LLaw8HeQmpRygIHtZ4LZobpYbMRDN2oHHD/Tru4KZVHtwzmtW0pT/qU1h/7J28w0k6pq2uB3g5FZ9WTUjAjTkuJIi3PLcipIzeBXBMDbe4bB5hSqTIZUEKC+XD8o8VIpDP4wX/XnfCPFLuFVujk3/JsAHeUbg8CEnXvM781OSRzY+NFITjJcak1O84qCc2W4Rii7aBs7bj8vqQrOm8yM7UJei70W4zIyQMN2xR2yV4AD52BxoMXamDi47c2pnskS4HlgsbWU1RSpLu9/ad54pwhIpRpw5tRQ7UjXGBYtqSPPek93+z2qWPYHVH6TiFjXENs8Hp+lXHmt1JkYoDTwXnoitupa3x7JGebD/kq9ZywzlfqajupKXwV/TK09ZbZ3fOWj9uHrVQ3DzM09Hp7LWH7IVV/RrGgdD1j1rRLIR/22NA5vJ+jfNXrOOeTk/qatiEYfJrwWmcSGSgDgoA6aUAdIAJACT5WjDbu2oYqM76Q9DhJW0WcUeMXspTX4j5lQuaHs6fRdXlRfiqcr0ZS5/DLDlwKztp20aykso5L0qQm/PZK3Jfhi/DfjGTgfh5cEydLdyY17ab/uiWEvrjmMPNQY2vBhuO14G7s+4qSI1iMrqAFOiNDIGJ3Up3iqcAiw+qURdirc01jvY5gGagmPSNA0Dbg88GhaOmrkx77stq2PZQIWZ1LWXfBAf7nf+qZ7JPRJxNpQbvoKJwwWSjQghB2ZH0vWLVtEUoykY4Hmwink7yWdex5TO1+mazcJQ+CgqgdaTWhlp6u2wO3vDT+4U+yntpYkZOs0vJay/RG26TWkkdve8+Lj91DOWWXralspRiIJpYZr3Q9ZtWyvftkkPg0av0WrZrETz76krb7lL4Rf1cOeCKACQAYQB0EAML1nc1rQygc9wYCcm1zdTbQBI3gDltGCjOdcyTvJ2lROQ5IbTuLt1edFFLLJIvBQdN9EetrNBQSZuYMnjeNzlWqQOh0vVNj2T6Mz1f56qr0dhCSksroDm1QhZRy8D+6LzMVWPNWYU+VE4buTIubVNssAdU1HwnFV0Y047XgStB7A5D0T4kb6DJwdzHoEvsF0JQ7OZ9E5iR7FY801jvY6hyKgmSI0jQxtGP8A2+i1NOjwzEvX9xYyVpt4KKWSvXSOtdPKcpJBG072RHE951khJLom4KnE7cfFKMFU4QCM4FSKH0vWXWssb/6cg/uBb9VTvFmJ0H05U2XLXyZCso9CF7BJqyxuGbXsPg4J0Hhla5p76Uov2JOOJ5phZRylGs3Xo4h1bvh+YF3iStq3WIHmWsy3Xcv0y0VU6MsJABVQAaADQBG33YWzMAJLS1wex4zY9uTqbeSR9CoasncffIBpjSuqTvFfTYoMjzsimdOaa8jkcECuY8FG1kCkacaHdaDPZxR4xc0CgeN44qGdPjg6LS9TcMU59GY/yn0VVrB18KiktyESc09Fd8y5H903n1btV3uEH9v+EkoJ9GZcW6cson5zVgIyoFClgyJxcewz+bmPRL7G+jiEZcylkKhSMJr6F9jyzjDwVeXY9Gk6It/CdxI8gtjT+IsxL38iRt1qxbG2tX1xH5WgYuO7OnMhX2VY/J3G0AAAUAwH19PNIhJPLHLQnIadJwARgMlY6SItawTcAHeBVe4X2M1NHntuoswxYx6ajphxHj4IQS5QTkDkEga0b3oA+tgs5+T6rcof8aPMdVWLqf8AcsKlMwCAAgAIAFUAI2kVakkuARBWiZrXapIqRWnCtK8lVeUSIamTtYHBRubHo79oftKbvYu3I5Y6oqVIpZQ3mL4KXpvoj1tZ4ABJiXsyD+I3H1UNSCZ0Wlap4/smZa8Y+vDgoMYOlU1LlCe3uTkRS5Y+sV4lg1XVLT/b/hNcclK5t1JcFjY6utQ509FXfEjKcNrwHDs5lIwQqxHoGuSUumz9Y9rdhcATwzPkosZY2csRLjdlvZHD2SXve46kW7HAups4rVtZxjDBj105MmOtaz3zWR9MBm6mxg3CufFWVUIMDqyRuOLqDcBkPuVNHLGyaHVFJgYGgAIAr2nz6WCc/Koa/wDxs0NKX/0x/uYMFiHqSDagGdSto4jcSPA0+iXGBsJbsNHCQcbZ0XT61gYPhc5vgVtWzzA811uO26l+y4KcxwIACAAgDmQ0xOSA9kNFbpJ30a3VhI98+/XgNxTFLI7GEROk111aXRP/ABmA6r8h+k767kybSFQ2s7nardemtQa1Mq7aKnLl8Eg8LsaHJNYC7JqCifGQYFmu7NSlc0kGHuWDJNL7G2aaSSIUoQCPiIrU81UlUTZ1On3EktsmVAjFOXKNjiXRw/JKuxsuiTuu8erq13uH+3imThnoqVrdS6RYYDkdna+igawZWNr5F4k1sXslLrqHCmFKk8g01UTGSXBYbpjllNII+rGAdIczTcaegVmlCc+ImdVnGPZbrDdrY8T2nHM7TzOZWvSouK5KMqmeh6rPREwIANAAQKVHpSn1bA8fE5jfE4qC4eIGvokN11H9GJrFPSvR3CKuA3kDxNEqWRtSW1ZHd9wdXaJmfDI/zcSPVSVliRT06e+3jIYqIvM1LoatnYniObXteOTxT1afFadnLjBw/wBS0cVYzXs0pXjlQIACAAUAQWmltMNime00dq6rebjQJk3gfBZY4ZaDDZWOeC94ayoGBLjT7+Sb0sh28GZXpfE3WvdrnM9n8vIBZNSq5SNijbRceQ4dJXj3mNdyNChNiuzTHf8A+s/0if3D7I3jf4SOXaVPdg2MDiXE/RNdTA+Nkg23nJL7zsNwyVatWY9W0YkG/OTg7+BNbeCeH5EBeFg1iXMzoSRvU9KpxhmjQrNPDIORWl2Xpvg6CH2KuSSua8uro12LMf212qOpHJTq26ksos8IriDXiqjWDNlFx4ZJ2A0IxpnjzGKik+SOovtNQuZpEMdc9ULo7VKNPODArP7h8rBCBAAQAEABCAzfpktdGWeL4nOeeTBQeb/JUb2XGDqfpmjmrKfwZasw7pD644OstELd8jPJwJ9FLRWZFHUamy3lL9Ex0jWTq7fLufqv8RQ+imu44kZ2gV99uo/BWVUN4t3Rhb+qtoBOErSw92I+qt2ssPBzv1Fb77dSXaNuBWsefgQACUAcoArOnbdaKKP+pPGO4EEqOZLT45J234Rnv9Ek1iLGx5mY1eHvHmViLtm/S/EZKT0S5FC5MFQpGmSHEjYj6qvVQ2YyeyrpR8yd6G5w8jYQdruPolihVUeSMvm66tD2Z4VG9WKc/kvUbnHEiALaVVh8mjBprKBGkY6CyiWua9Or7LsWf8VFUhlFWvbqXKL5dEXWObtBxw3b1VjTcpoxbpOmsGoWeQEADZh4Lo6KxDBz0+ZC4UgwNAAQAEACqOkD9YMS6Tbw622uAOETdTvOJWTdyzI9B+nrfx0Nz/7FTVQ6IsvRzZOst8W5ms89wp9VbtFmRg6/V2WuPksvTLYO1DMNzo3eo+qmvY8JmR9MV8bqb9marOO0aFLLaDG9r25scHDuNVJTltkVrqkqtKUWei7stomiZI3J7Q7xC2oS3LJ5ZcU/HUcWO9ZPRCclAAqgMZIC/u1aLI353O8AFFJ/dglj+JK3iewf0u9EtX8Mjaf5GO29vaKwk+ToKX4jEqTJKdMl1RlVNwKgRvzp/PskcRSSsZVWqhsuQxHV8g4g+SVt4IpMQfDinxlwIhJ8VRRP3Dlgir4uvXq9g7W0b/8AKmjUNChc44K61Ss1IPK+06Y1NbJowLVoXpF7NJqy4xOwrtZxHBLTwpZMzUrJ1Itx7Nuu7Vc0OaQWmhBGRC1qfK4OInCUJtMfpxGBKAEAEkyLjKG152wQxPkdk1pJ7giTxHJJb0nUqRgjzparQZHue73nuLj3lYdWW6WT1W1peOlGK9CajLPs0roau+rppjubG3zLvotGzh7OJ+prjO2mXLTu6/aLHI0DtNGu3m3FW6tPcmYWmXDo14swJYb7PUYS3RTAgVmq9Et9a8b7M44x9pm8tOfgVp2lXKwcH9RWfjqKqvZoivnMvvIRSAEhgmQ9uhraoXbGsdXvP+FWm/vJYv7R3fDqRn9JTq7/AKY2n+Rk1qYa4hc+nyb9H8SPeMVYiyY4cnCoDEjFJGyAk4BVarwNlLBMx6MvmEjmktlAY5o3gEgg+Ss2sPJFmdXr4ZHGwztr1jXHk3Gu2qKlvtYU6+Q22QkY1BpkWux4ZKHxzJ/PEU/6dgMSSdga8kd9Eqp1Gw80SPvbQyR4MkTTUZgjVLhwbsKtxp1MGjZ6jTi9rKaGUPEYU3UTJJrs6aliayjtoTMk6iscly0F0xdZHdXKawHxj4j5Vct7jHBz+r6Oqy30+zZ4JmvaHNIIIqCNq0k8nDTg4PazspRgAgA0uBDOulq+tWNlmacZO07g0bO8+ipXdXCwdR9O2flqeV+jK1lHdnJKVLIyc8Js37QK6vZ7HG0jtOGu7m7FbVGO2B5hqdw61xJlgcMKKZ9Gen9xgGm1zey2t7AOw7ts5OOI7jVY1xDbLJ6Tot5/IoJe1wQSrmz+iQuK9XWWdkzcdU4j4mnMeCmoz2SM/UbSNzRcT0DYbU2WNsjDVrgCO9bSkmuDzGrSdKbg/QsUpGcoAYzPaJhVzR2ciaHM4hRtCjHSW2NDNUONS17hqgOIDQMdXbVNlhxwx0U93BQTpCyXHVbqDDs4FuNBrNOZ4ghZtShH0X4ynDkOWxslAfCdZuRpvpsNMVRqKdMuU7jK5G5uvDE7clHGuywqiYm+xU2g40Gac6mR29EnZourGs44DYNqjcHUeCvVqqKLdoW0kPkOsNemqHNpg2uOOONfJb9pR8ccGLWnlk5arIHYhWZwyMjIZmAbk3xofuOxZwl2INx2IkbRFPBSdOdCutrPZx+IBV7af9wDaKZO9VWr0MrKOh0nVvDJQqdGW0Wa8rg7inJSWU8pgCTI/Hplw0G0xdZHCOWroD4xneN7d4V23uNrwzmtX0fzLyU/yRssM7XtDmkEEVBGNarUymcLOLg9slyKlA3vsb221tijdI80a0FxPAJspKKyS0qfkkox7PPt/Xo61Tvmd+Y4Dc0e6PBYtap5JZPTdNtFb0VFf5I9RGiT+hNze12tjD7jDrv5NOA7yFZtoZkmYetXat7d47lwb8wUWx6POG28s6ISh7KZ0m6P+02fXYKyRVcN5H5h5eSqXNLcuDa0W9/j1sPpmJ1WS1hno0WnyAJMi7TROizSbq3eyynsuxiJOR2s+3er9rWxwzjtf07/ANYL+5qq0vWTj3wwqIAYXvdYnbQ4EZHnn6BMkmxUyu2S5pYJC8xtfRjmg61M95xpt8VFtafI6MsMo4uIthko4yEawDW1IBflXAVy2nYo3Fbi1Oq3HBK6E2S0RR6skVdZ1WMcQ0AAdqRx2DBuajrRjPgr03Jdk0J4XNe5wGox7Iy4EgFxz1flGHNVZUIItRnNcCVqhiYXhrQSzF1KuoPiBTFSiP8AJIWgiZHqFxGrIKslprx1wwcMCM1YpQiiGpJyJS5i4ucdUMDeyACaE7XAHJXoMhklgsMM1cCpskSWDqSGqMAEIkYDIYjRgAdWhL5BS+Sg6f6D9bW0WcUkAq5myQbx8yp3FDKzE6PR9XdGShUfBlDm0w2jAjaOazJJp4Z3cJxnHcugknQ/Bb9BtMXWRwjlJMB7zHxHBXLe42v7jmtY0hVl5IfkbNBM17Q5pBaRUEYg8lpqSa4OEnCUXtkZb0o6TdY72WM1a01kIOBOxioXNX0ddoGm8+WS/sZ6VnnZNYYCEJZEnJRTZtfRncHs1n13ikktHHeB+Vvn5rXtqe2PJ5vrV55622PSLmFZbMYNKBw9tUYyKnjoxDpE0b9kn12D8GUkjc12ZaeeY71k3NHa8ne6FqSrU9k+0VJVDpOwAmoINCCCCMwQagjilTwyOrCNSO2SNp0A0rFrj6uQgTMAr842OC1qFbcsHnusabK1nujzFlvVoww0oHBamPsCl6TXLI2QyRM12vzAprMI/wCQKgnFtksZDGC8Axzy92q+RuqesBZSudKihUE4MkWBBwY6INEsYINS/WbSm4tqonBsk8mCQszmCXWY/Xq0sLWAv1hmMG5Yp6p4EdTI+sF0uc0t1OrYcaOxOOYazIcycNyljTI3IsLbOGgAZDxPEqeEcEbkGxikGDmNOBnaBAIACACojIZwUDT/AEJ66s9nH4grrsAwk48HKpcW6ktyOl0fWHQfjqfizJiNlCCMwcxwKymmuzuoTjNZTyCqQc+eCwXFpdPZYnxMNWuHYr/4ydoVincSgsGNd6NSr1FU6wQDnEkk4kkkk5knMqGT3PJrUoKEVFejlNwSZLd0d6N+1T67x+DEQTuc7Y3yqVdtaO55ZzWu6mqVPZHtm4NbTJaiSXBwf7YYSCBpQCKBGR993Wy1RPikGDh4HYQmVKamuSzb3EqFRVIvowK/rmkskxik2YtdTBw2ELGrU9rPStPvVdU9yI1RF/OWL2K1vie2SNxa9pqD9DwUtOo4Mr3NtCvHbJG0aGaYMtjdR1GTDNtfe4t4LUpV1NHnmp6ZO1nn0WpWMGR7yGgUFEANpLONwI5VTGkx2WIeyM/ps/2t+ybtQZY5jA3eVEeMNwsyiclgMhS0SgJtagaKhOANAAQAEABAAQwyZ/p/oV11Z7OAJBi9n9TiNzlTuKG5ZR0mkau6D2T5Rk7gQaEUIzBFCO4rMawd1CpvWfk5TSXAaQTokbhuZ9rmEUe3FzqVDRvKnpQcmZ2o3kbWlufs325LrZZomxRigaO8naTxWtThtWEea3NxKvUc5eyRUpABAH//2Q==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6" name="Picture 18" descr="https://encrypted-tbn3.gstatic.com/images?q=tbn:ANd9GcR6zHqo6qD5f1qjHWstuVgjgIdxZa7Ue-qbFEYINlqQbcMmY0pi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924944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Третій чинник здорового способу життя. </a:t>
            </a:r>
            <a:r>
              <a:rPr kumimoji="0" lang="ru-RU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Відмова від шкідливих звичок.</a:t>
            </a:r>
            <a:endParaRPr kumimoji="0" lang="ru-RU" sz="2400" b="1" i="0" u="none" strike="noStrike" kern="1200" cap="none" spc="0" normalizeH="0" baseline="0" noProof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365104"/>
            <a:ext cx="8352928" cy="1881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smtClean="0">
                <a:solidFill>
                  <a:srgbClr val="FF0000"/>
                </a:solidFill>
                <a:latin typeface="+mj-lt"/>
              </a:rPr>
              <a:t>Наслідками вживання нікотину</a:t>
            </a:r>
            <a:r>
              <a:rPr lang="ru-RU" sz="2000" b="1" smtClean="0">
                <a:latin typeface="+mj-lt"/>
              </a:rPr>
              <a:t> </a:t>
            </a:r>
            <a:r>
              <a:rPr lang="ru-RU" sz="2000" b="1" smtClean="0">
                <a:solidFill>
                  <a:srgbClr val="FF0000"/>
                </a:solidFill>
                <a:latin typeface="+mj-lt"/>
              </a:rPr>
              <a:t>є </a:t>
            </a: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погана пам’ять, психічні захворювання, безсоння, відставання у навчанні, втрата волосся, погіршення зору, інфаркт, інсульт, ризик захворіти туберкульозом.</a:t>
            </a:r>
            <a:endParaRPr lang="ru-RU" sz="20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866" name="AutoShape 2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646040" cy="2088232"/>
          </a:xfrm>
          <a:prstGeom prst="rect">
            <a:avLst/>
          </a:prstGeom>
          <a:noFill/>
        </p:spPr>
      </p:pic>
      <p:pic>
        <p:nvPicPr>
          <p:cNvPr id="36870" name="Picture 6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2466975" cy="1847851"/>
          </a:xfrm>
          <a:prstGeom prst="rect">
            <a:avLst/>
          </a:prstGeom>
          <a:noFill/>
        </p:spPr>
      </p:pic>
      <p:pic>
        <p:nvPicPr>
          <p:cNvPr id="36872" name="Picture 8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04864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Четвертий чинник здорового способу життя. </a:t>
            </a:r>
            <a:r>
              <a:rPr kumimoji="0" lang="ru-RU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Психічне здоров</a:t>
            </a:r>
            <a:r>
              <a:rPr kumimoji="0" lang="en-US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я.</a:t>
            </a:r>
            <a:endParaRPr kumimoji="0" lang="ru-RU" sz="2400" b="1" i="0" u="none" strike="noStrike" kern="1200" cap="none" spc="0" normalizeH="0" baseline="0" noProof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653136"/>
            <a:ext cx="8352928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Невід'ємною частиною здорового способу життя є позитивне мислення, хороший настрій: покращується обмін речовин, міцніє імунітет, сповільнюються процеси старіння. </a:t>
            </a:r>
          </a:p>
          <a:p>
            <a:pPr algn="ctr"/>
            <a:r>
              <a:rPr lang="ru-RU" sz="2000" b="1" smtClean="0">
                <a:solidFill>
                  <a:srgbClr val="FF0000"/>
                </a:solidFill>
              </a:rPr>
              <a:t>Важлива деталь – 7-8-годинний сон! </a:t>
            </a:r>
          </a:p>
          <a:p>
            <a:pPr algn="ctr"/>
            <a:r>
              <a:rPr lang="ru-RU" sz="2000" b="1" smtClean="0">
                <a:solidFill>
                  <a:srgbClr val="FF0000"/>
                </a:solidFill>
              </a:rPr>
              <a:t>Сон менше 7 годин збільшує ризик інсультів та інфарктів на 33%!</a:t>
            </a:r>
            <a:br>
              <a:rPr lang="ru-RU" sz="2000" b="1" smtClean="0">
                <a:solidFill>
                  <a:srgbClr val="FF0000"/>
                </a:solidFill>
              </a:rPr>
            </a:b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6866" name="AutoShape 2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data:image/jpeg;base64,/9j/4AAQSkZJRgABAQAAAQABAAD/2wCEAAkGBxQTEhUUExQWFhUXGB0bGBgXGRgfGhoeGhgYGhgcHhwcICggHBomHBwXITEhJSkrLi4uGB8zODMsNygtLisBCgoKDg0OGxAQGywkICQtLCwsLCwsLCwsLCwsLCwsLCwsLCwsLCwsLCwsLCwsLCwsLCwsLCwsLCwsLCwsLCwsLP/AABEIALcBEwMBEQACEQEDEQH/xAAcAAACAwEBAQEAAAAAAAAAAAAEBQIDBgcBAAj/xAA8EAACAQIEAwYEBAYCAQUBAAABAhEAAwQSITEFQVEGEyJhcYEykaGxB0LB8BQVI1LR4WLxM2NygpKiJP/EABsBAAIDAQEBAAAAAAAAAAAAAAECAAMEBQYH/8QANBEAAQQBAwMDAQcEAgMBAAAAAQACAxEhBBIxE0FRBSJhcRQjMoGRscGh0eHwUvEVM0IG/9oADAMBAAIRAxEAPwDXPwWyrjC21zBVdhlMsToNTyAn5159mjaTsfk+R3Tl+cLKr2Hi3cJeLqjckkH9mRVQMhlMZoAJtwrCyPEOwt23xHC4a+VH8R4vCZygTmB89IrozTOg0znVkDH54CjMlbPtatvAlLODGS8Pig6EEc/+VcDTRzPc52pN/RXWOyBwn4mXbSNZRCYXKpLeIGtrNJOynMlLR3HavjwlIB7Krs3d4g5d0cKXXVrssee0+9ZtW/SMw4X9P5RATPi/BrhW2MVi3fMwAHhCydOQFYoNUwF3QjApOR5S3inZmzaxFqzbv52YSwdhCDr5E1qg10ssLpHMoDiu6Ut8LV4Ls8lzMLSjKAB6+9c4TSvcALJUIAFq7ifZJFtwUJ0mQdQBvTPk1Gne0yUL4UBHZZTi3Y5lQXLPeZVGaGEe4mJroM1r2ENnbW7j5S7rFhWdn8Ez3UPeA3G/Kw2iqdVKA0+3A8Jg4E2VsuMLcw1sOtg3CCM7IdfYE1RE43t/DfBPn68IOa05C1d+2XCd4syPyk6SBPrXoNRG+TptnN3/AMb/ANpUA1whMBcRnbIWIt6QZH/frXKBYNSWtNtAxfnurM7UeIEkx5irIjDGx8r3Czy3+PKUjsq8TZS4uRQQOo0j/dbNayKWNsUTa+awPr8pW4NrzhtllTISGy7E8xy96z6Bjg18IAIBTO8qdzBWiIPMfvSutLDpzHtcasKsKy7fyL4ZcgbDc1d1BBGGtNkBBXYLFLdRXUyrDSr9PO2aMPaorHYAa00kjIm284UQWQkHT0rzcsMsrXnaRfH0VgwgcZh20KmCCCa4Umnk07+o27H7p8HCPt2vDniXKxqf3FesgZv04nr31kFV8FIrmDa1bLtci4BPh2/3XnjA7TkPuiVYBuUMPxhLo/qxmXVWFPLqhPYmA3DgqDCKxN1byhdSG3C8jWQvdNIGBGwFU+FOUozKoAkEjQxypm6AukdvcAQP1R3JPfxpDQik/wDE/oaUEMNnhRBC6FY27tuVZgf/AG6z8qvja3PYnhK61pgLVkZrYXxQI00JrfHphFHg2flC0dgrSspEBTzitEEUboyx3KW8pbxfhKgF1nYzWOTSbHbmZTE4R+ExQyLIO3SrmyEDIQBQ2Gv2CWNkw9wRnUbyZIB6zJrru1MO4tYcnGFXtTLhvDwLarcVCwWI30961RwNDQHAXSC4v+NeOccQw7WcyNZU5X85Gon5VWSyTfG4Y4+qdnlB8D4DicdOIxN3JaJ8VwxmaOnIDzrlTSxadu2JuR+n+VcBfK0WF7P4e9byWlCWlbxXZGdiOc1yJNbPC/c8249uyYZ+iz/EuJtYvNYs3O9UQA45TyJGnvW+KBs0YkkbtPhIfhbbgqsDbt4lQ6EToc2o11n3rl7Y3yW0kZz2wrGkgUVgfxP4Tat3hcw7NlYnNAkIZ2ED6V6LQStIMYzXnuleO669gjdwmBtt3IhEXMoPj2AnpPUT1pNRpphpyQA0/wAKrcN3wsCe0nEMZcZMMhyqT4dJA5Bi2gPlWaH05jmNa+3EeUpebwi7fa6+2KyYgDLlyd2uwYkasZ10mrdS2OUXOL28KNJBwi8Bwk23PdjM2+b+3XQD0rhT6kSDOB4VobSf8D4tcdHW8wBBgSIMe9ZdWXABrSSCmC0FlG0dG3G3LyrRpDq4miSN144KBoocWi1zvBII0ZesVT1pJJNzRdcqDC94hZuBRcUiCRmHMCYkdfSulLoN8Y1bCB8Ib79qFw+JIchsxUaVj+3SlwbIcfChYBwvcbZKXrZTPk1LQT5QPnWnURCCQOZwaPOa7oDKJxtvvf8AxsyEDZh+hqzWSN1TvubwOCg3HKo4Bhbli4Q0FX+Y6e1afS53wyAPbV4+UHNvIWkVIOkR0r1AY5rjVUql53Wskk+XKq/swc/e83+yNqbCrZGFzaCCFYaxXn5Glr9ru/KtXuKZghK7gVq1L5WQl0Y4CDQLyg0urfteICDzrljXDWwGJzacO6cAtNhZfieBSyhC8z4SOXka4m2XqbX9kxIq1Dg2JuLDoAxHxDyrZpCYpuoBwkIJGFsFu22QMY8UEg16Z0MDm9QDnJSAlWdxaPiAX1p3aDSvp9BQOKS8a4ZbfVWyOdjy+VYdToIQLBoohyzOPwzWHAmZImuYGmOSiVH8LQYa4eXPnWoGjQQATnGqe6IGulbJXOjiwmAtKcIzlBIjyj/dZWNLmgqUtIMOvhIA0kjbc716IwMLmu8fyq7WZ7VcbtYaHunLklsw3I1GXrr0rm6jUffNjDfd5RDbXCfxD7SXsZeF507tSsWl6KOZ6kk1riIeT3rlPW1dv4NhcLiOHWGCqtsW1YZtACo1nrrNYZIY5onge12RahNOtcW4pjC928tp27tnMBSQGE9OlVxRBjG7gLA5QLr4V3ALqpnXuyxYQABOv7ik1TXPo3wo00jr+HuqngvPbYDYk/ITtVDXsL/c0FWArRdicHYuoDiMzFT8DbEzM+dYdfPLDJ93x5HKvBsLV9tOJYo24sZVsxDuRJ6aa1tb631m7S0gfP8AfhZTHRSTgPEHbuMHau27cgs7rqzHc76SSSZ8quGvc1gBG0XVobPlUcR7Kd1fu3GdmtkjxwBJO4kefOser1PZnu+eyIFcrWcA4e1kLlWUYTJOu3nXOkh1Ac2Xbd8eE4rhMsRw63euAn8m4H0nrWpuiE0jtjq8/H/aFq9rOTxKSY/LyrP0Ps1uYSa7I3aqxL51PdtlbmR9qql1TCN0YId3TAeVDB2yBrtznrWfRwSah2xvCjqHCkMZaUZSUJnaQPvXbi9Klhbt2h2fP90pJKZYYK0EV1NLpAXh0go9kjjSJayp3ANdg6eI5LVXa+NldDAkbUHaWEkEtFjhS1Or0FT/ABAzlOcTXPdrwNSdORmrtMG4teXmaDG8aRSzzTbHNbz2rspSCwl18ssPXqK81pZNTDmQXn81YaIUMRfufAAII+LmK3SaqcRGFosHulAyq72HARcu43ExNc2bSx6VjJWWSDlWZSXiGHLOS0qDooisU8znu37atEBQ4RgxaYTP/IevOtmhdvfagwr+L4a40d0pInfXau45x2gFUyC8BE8PwLLbLMY00E1fFHQNlRraCU3eJyzIRIGoP3pXSDabCVxQxxSd6ARIOonlXNczdkqLUYFAdhHlVzGYVrUZhees+VNE0lpyoQqlZhyFK1zgKwmTdRFenWdc57S9nhxfFF1eMPhgUJGovXQZKj/imilv7iRyNZp4t9ln4q5TNNLmX4hcEZMUttvCFQeHTQHbb0rmaMyQMLZB7rTOduVH80vGwuFNxu5UaJp8upFQgF288oHKjhMK3o3IczVb3hQLb8Gxy2UDNhsiouXvIGpMSepBMa+dY5JgcMILvCaj3SrFg379tyO8tKSSo3I8/SRSwubCwg8pwcrV8Kxdu14LYzLM5YnLOsegrk6thlO/hWbq4W04bixdBt5IgagjQzXS0UxlZ0WAcKp3KzeJ7I4XD4g4kplQx8LEZW11AEROlWkSRRls/ubwO5Qxdpjg+IYe54QcyrybUeuu9ct8/TjEZB2/oU+DlMxi1eyTaMqm0bacvStw1UksBA4bSShylmEvNcvrlXKrLLEbTyHrWOOUSTe07ScUO6c4TJrrd4LeU7aHl71fJufOIaojCUGsr7h9koWBIYqdfKdaoh0csOp3UHAYKO4EL3E4xQC+YBevIRv9a9bp2NjbdAE+E7WE4QBIvKTIIOzLH3oucTwrxGAheFcSuWH7tzmWeeh9iNPagyT/AOXJZIQRYWuw98MJX96A/aK1A7fw9/KwkVyrDdjeldqms/HhCl7nBEjWrOu1zC5mVEtvjxFhObavK6nd1DML38JxhSwT3APHGtW6KTUsBdKeVFedacu6lkpqQ13EhDrz2rJ/5AQn3BNtUEuz4jyO3Smg1Alj6pNi8jwicYRJuKN9uVaOpp2tojHIS5Qz2wzF1I1ECuU9u6QvicKPb5TD5ROCuA2wTy3rvaKRsmnL5ORyq34KU9o0ZcjKTknxgdOtR21sgo4PCB4S3i3CzZZLtsyG0ZTy5zWmaHYA4JRlLFQPiBrqB7c6zPYHCk4ZWSn+JDm2cuhB3FV9MgUSm5Sc8RurdVLQzP8AmPLbmTvTANwWcqEFE3OIXyScgHlPtQNE2QjSX9oO0129YtYG3mtYu8gF1ztbUQHYEb5oIHqeYrpjWMdCHJGxW6lsezHDBhcLasKZW2sep5n3Mn3p9PI4i7Su5XLvxQy3cbIWMlsBiOepOv2rDqZ7eo0JJwzhDMoIXNnIAjfWudJP79o5Vgan3E+zwwqC5dGU6AGZJnl/1SASuBBx8KGgtLw3hFjHWLaIWAUZnknzhY9p9q0aTSRyYZh4/EUjnFZ/H8GucOdlzKUuIfHrt0E86p12nLXhrxZFEeCmYVV2RHdXSU1QrPi3rFrCHtG8ZvsrAc4WixPaHvAURWVpEMDoFnWdapjhijaTwT8pSbT3i3Z9r1oZbnLbWDXZd6a7oiRrrofql3ZpJ+KdmntKncoGEeIzGtZp/TnsAdd2juBFBF4nilq2tuwLLWyYB0ABnfUb1PUJGGAMjaWkc9v+0rRRymy20w9oGdZ0nfU8qo6EcEI1Aw/taNnhNbRDLPXb9K72lI1GnJJpx/VIcFIf5dcRrniKAiQUAJJ5/EIn/NcrRenSxzETE+3PwVY33EJBxE/xK20t3WV7c5hdEkmY8Q0BBO0aHlXbJa+lt2lqZ9nsFcQRdyFjuUBAPQwSaDG5+EXu9q842oVlICkjfMJgcz6xTkAFViyFfwO+c+kgPaDBSTo1tipj1Ur8qp1BcYyWcgWPyVUrcJ9acvBOlcaCeTWkOcdqpIpUMrg+E6TrFLC3UxykxvG280gapX4Igg8yDrO9dKCnbu5HKCheY+wqlzmh1FOAqGx4Tc6Uoc2O74S7spTjeIjMcwzT8PlXFmveXGiDwntW4G2zLmPxcorTpYo42EOFkoPa7lMsPhGKyx9P+q0QaOZzN7q29vI+qFi1desnKI0PWqtVpHGMFgo3ymBCGus1oEkjKR7TTtfPpsWC1yNBy+4ZjFcFCQWB1HkdqOkmc4U/zj6JSKQHbHCvltC20ZmymdtvpXd1f3bAeyraLKRYDsziLeJBLf0omQZk9PKsj3t27grqzlPON94LeS0PF+lZX6lrWbpMI7P+KzOH41lLZvDcXQg7yKjWkAObx5Q+ChX45cJJ60Scqgly8Xh7W7tzi95owzXQFt5SW7icqN5AsQ0dCa6r9Gx0e2vbfHn/AArGyFuPKYYjtjntObJKK0hJ+LXQEdK8+erDMRGaaTdJ9oIysSuEvXHCySXMFidT9avdMwAvPZLtN0Fs+HWrWEtZmOaDI6g+Vcd8k08oLMK2toyg+0d58YLTzNoeIjppvWyPUPaS2Q27gJC0HK2fYh7QsAow1036TpXT9GlbG6TqmiSOVW8XVJT+KvdsMMjkAm4T7ZYI+ZHyroepzAMpmSkaCSkWHwin+k6tDHwFDr9N681G+zuAs/sVcR2TE8LSypULcF0sCp1IC9Dy60ZHtDSH/itCq4W24Xffug1xlaN8o2ruaTUTdHqPILR2HNJHAWiBeUmM3tQdqtPI8Ne/6BSioXSjArcAyzz2NVu1MDrZMaHmlKKtSzbKiACsac66IZpA2wQQeO6WyptaEaGkk00L2FzTVf0UsoLirnICTlgH6iKuZJI5gc8UVfABaxlzhzhw2ckEGRvz0ObePIzWV47rpXZWnwfwVez8KzycrL/iFjgmHzKoaJzMQSoKwMpII1mTH/Hao85FIxtwbTzgg/8AA/8A6ZHswtt+lFhyFVILBTy5YyiQTodq4Ws0LtNcsdmjx8FZQb5SV74Dm2JBbYGdPOvPXIHHbiyrKCOt8KdNVckncnnXef6TMwbmuOR5VVo62NIPvRgsCnjI5VhKQ8awoGoYZDyPXyqrXX0rCUMF2s3Zdi7KySo2YVzXBoYCDnwmIIwtXw5sqeEj3q/Ty9O6OVBlC/zYkxJXXxDlQk1kj2bSSB8I0CtDhLmYQYrrelzOnj6b/CR2Mqq/YW4pRhIG/nSN+8JiHLO6YOIQCcCsyWRWtufzAmfvWiFjtQPYKrzwhao4thLrFe8uqLakMsCDI6/OtQ00zWbZXghBse84TO3ihAg5h5VhlkbFII2ODj4TkK+8FjXSjqoY5Whs2EGuIOFib/ZdLmI7zNIb4jpPtSad0ghLSKAwPomeNzrtU4jsO+Y5bwidJGtaCQMJOkD3W14/wW3i8Jcwz6W7iZRl0KxqpHoQD7V6LsqCuVdi+zdstdsYxz/EWWhVUwAoiH9/OuK9sbmuIsf37q0LQpwZBcZpLkDwgfevL6ifb7GnHcq8Aco3B8PS7p/45nXSZoaaUiYBzsFQ8LJcZ4dicIl63lLW7h0uDbX7V1jGx0jXu7f1SVQS/sy7WshZj4XkA7UNUQ51tCQK/wDEwG/i7IV80J4o5SR9d63RSNaxzieaTtRfZ7FZHWZlfhYnbTzrkzbh7mGjzhDdlaPiXFLxTPICbTG56TtNZOk6Qh8gJ+eyJKJ4deH8IudyFBmVMFtScp+taXaktiMYHf8AX6pKWgfiFp7JIGUgSAYn2rfPq9JqNI5rQGubx/hAAg2qeHX8yReJIc6HkPKf1rk6NzJHdKc008FE4C9SbTMq6ouoHr/uo+M6aU9I7mqCyr8NxJipfuzlrdp9fqOm+Xp+0eEDSH43cLWswUss6idR6DnWhuqk6Ye3IPnsna8sOEgDOhC5ioMFZHXkehHSuktzX7haa4FiB4yCTtGlWNxyofhca7T4h7mNv2UdhhxdAFoMchKgS0TBJaT61bYa3CpNudRXa+AWv6NvckIvr8Cz9qEQsISminnenLqIqvVzljDuGFkoWk3ELJ75Lh2iP11ryurNSB7hQKYJ6rggV69kzXMY39lWvLib1RqNP7nOHHhMHYSvF8Lt3MqNPXnrXJfo2ve1pJB/cI7rVA4Ok+DRRv51kdpAZbjFgHN/wmDlRxThZibRAPSY96MvpczpNzG4/RReHBLkQEjMB4/OtDvSHuY0UAe+UwRGBurZnxTNatB6bJpXOdvGRXChZapfjltZ1HmSa0R6OCNxcSSTym6ZUE7Q2pMnQc50PpW6N8bRtbgImMgKnFdr8GRDsI84IovkieKdlL0ygrfadWYLhcO7jrGVfnFc5zNE2Te1g3Jg1o/EV7exmPPie0pRmAKltVE8gogGNzJqTdPUMO9thNcYw0JpawwQASRA0nkfWuPqNfsdsaPoo5gpO7CBlB01rqwaZskYe/k8rOXKy5iSUDKJ9a1u9RLoWyxiwUm3KxuOtW7eIe/l/rXFAbXcDYV5jWanUvkczdQPj5WoNAGFDhFnvbpuA5FbwuBGkben+6qhgDi2N/F8oHAsKHa7gxSwXs33XIdtDMnXXeedaRHFFKQSHWaCTJCV2O36m0bV9RIESJMkdelWywTmLptNi7zyEA4Ws7x5nd0UBROunvTaUMa0k2o82aWq7H8aw1tf4e6MtwmSzAEMeWsTt1rqaSeJsdP4PfsitLjeB4XELmaGn8yGD8xv71tdBp5feP1CFElHpgrYsmyqgIVIAiQJ5+Z5zNWOjYYjG2gKQLEtXszbyqhd8qmYECfWZ0rls9GjBJc8m/yU2phiOE2mUAzHkYqxnoukZ5/VE2V7Z4cq6BmjoSI+1UP9B0zv/p1fUf2UyoX8BJnMYjaqT6A1t7JD+f8AhMCjcBooTeuj6dopIYjDI4OBOPoq3t7ry/hLaeJiTroCdJ5aCtA9N00eSPnn+EgtxwsOuK725iU/MDnT2hW+uWqniwSukzFBLeKdo3S2WCaroJ/uqoEuNKw+1Yrh2Bd7sncnxHqSdf8A9NVzjilSObXe+zmDNqwqnVjqZ312HyiulBHsZSwTP3OX3HOJ90qgfEx09Buft86TUvDB9U0Ee8oFeIsQMwB9a5s0EE4qRoK0GIdlavECDOk1ZHHGw20JOkF6OJNVrS1psKdIL1+IczBile2N5DnDIU6KTY3tUoMTQ6zQcBOIEnxnascjVZnJVoiCU3+1TEwkk+VKZHFGmhE4bBY2+Mxiyn9znX/6iT84rPLqGsbbiqy9oROB4FZDxeuPdHXVV+QM/WuZqNXPYDaAP5lV7yVp0wWHtqSllGBHh8C6EeZ5VadSdOwlxLt39Cq7cSkcOrlriCJJGg3rm9YuySbUNgo3hvEO7ulyRDjUedX6fVdKQuA5SEZT+5icwABid/lV0Woc8taDQJ/ZMk9lGzMbjFkgxp8vaqHywdYslFfKeyFkTjMQpIS64WTAnbWusyX2ilSQujnGlrbQNgf9Vzm6508RjYKNKzblYHjuAxD+PMVnYH4tNqrjb066jbtWVYQPBsRisJhHvtCgsTleZMGM3vFWSSRyagRRnt2S0atD8d7dPdCi3agFdSTzPpyq1vpzC7c45CG/wg+zvDEd2N2NRMnnU1c72tGxDblarB8LRu7UAEBpzenKuU7UOaST+inhYX+c204m125alEJXKOokA13jpnO0YYw0TlMMrpnZqy922HWFBJOUToCZA9YNcmNsrZfuycc55RHtQXajit/C3FCvKEbMP1EGusNRI1xaSgXkcKPC+1L3SFIAJMTOlCTXvjbZFp2zDuE4uY11+JxA6VVF6w13II/JOZWeERg+Jk7zW+HXxvNB2UfY7hMExYPOtoktAsKKwV0FtDV0LvcqZR7UHx3GCcq6kA/PlTTvBO0IQtIFrAcPR1xpjYWmB85DET6kA/KsjjghbGi8o/iPDe+FoARpmjoW5+wpGMNABCR4BKKwPARbNsRu37+4q/o+5oKoEtglbq/dyqT0ED1rp8LCsbx3E5sSF/sUfWT+ormas7pK8Lbp8MtEWLy/m3qkEK6ivMRjFWoXhEMSy/xfWBJPQVWXp9oCuw+Gxd4GLeROrmD7Df6UnWaQSDf0yqnSNCGX8PWYk3L+XyUEk+5j7UA4kYCR0/hWXezeBsA5u8ut0ZvsFj6zWPU6pzKDBlJ1XI69h7NiyjIoRiRpAnXrWeWWbphxw7wl3WiOF2i/eFyADoo6f7rPpakkJeM+VCguM9nbvdF8PchhqVOx9Ohq+VrQ4Eix+yChwe7dUpau+I+QOg6+dM2Bhdd2D+6nZHcettureUHnTv0kLY99IbigLfZ/+mHutl02B19JoN0zK37qBQJVXDuKBMwmQTGu/Sn+zRgYTBPMQ4yqQeVTUaaFzxIeUzisli3yuQBzq4MirCVe2+01lFUvfMXDyOgj0rkM0k4edgqlZbQFfxDtDbw9ycRmKvBtECdOenL3q2ESTv3NzXI8fRTcG8rn3bjj93HXRatmLCGVEEFj1PkOldjRaWHS7pK9x/oqnPs0vcNg2t24fXN9KpfK177b2U7Jzwd7qgKFB6TWPUBhzaYOKZ8de9hcIbisFYawD18/eqNMyOecNIsFQghc54QrX76A6vccanzNeh1G2GM+AEzV2YYq5YIVdIABjY15KGQ3vaeUrjmkJxZWxZgsNIgddv8ANbI5nvdnlSrCrw3ZvKzTooH1pndQmiEQwWmvCuGsjh21UGYPOKzSPOme1zm3lKWI7F462+JyMhWVkHkflVWvl67jNEKGBXdRnNFB3MYsshlSDoQDqPWpFqNVG0FrrCsEhGE54RhTlDZtG2JP1r03psskjA95FcfmldITyrRhQzkgabCefnXV2AnCm4gZST+TNbxTsJZHG39p0kHmZ3BHn0qt8VOwrWSgspPcLggDtr9q0xRVysskhJRF3DDMD/bVu33Aqu/bSovuzaAedO4pQEp/lBuYl3OYK0GQOQUDfYHSI3rmTsIe554Av9AtrHtbGPKtTDKT4bawDG0z7nWvDyepah7va4i+Ahvd5THCcNtSc1tT6gV2PSZpi4ic2ldI7sVLimDs5NLYBG2UAa+1aPV9RpeiQBngKsbicqnhimSASI3nnXC9OEz3FsbqTGk0vjMnQjpXrhJ1IRuw4GiEgwVnOLcHcXheW4IBBCkSJHL0rnTwNjnDmn5TXuCQ8QxVy9d8RCFQTPKBWbWzOw9w+BSZqlwPiRxUqJEDc6TVLo5R3TGlpcPjWtnLc+EDcTV8U7gQ13A5pIQq+KYu2oFxJz8hyIpJZImjfFe4+URaWB3zd466HassomLRbsoikzsYwtaZrqhQfgGhnoavjY5kZfMcHj6pQbWaa0pjIPGTqIiOtUCSRx9xwjfhGcShVEaZR51NSfvAwKE2EoCTrrVzXkCqTBZTA8Vw6KVewGZRlVoESDv6VvfBK42HcpQ9o7L3iPFzeyFwDAgA7AeX75UkWnEVhqjn2ghdVWzKomrdriKJVaYcN7y9cCjoSPas82yJm5O1pKZcPYFmzHK6mNazyg7RWQUwUe0uGuNgrtxXDgCGk8ucVo0LB1QSKTlh2krEdmLRa9aC6NmEEco1muprXARuJ8INXd04YRZNx2B01ryw0hfB1mEYPCQnOUhwj2+8Uq2p5VB1G9uERS1/8PlALmS1eiDdrAXclFqpxVxAsAxBqicQSM93ZE8IS7ibRGsZxp51i1IgdCdtWkBxaBvu6rDlSGGkbgedJExkbNriMpSStHwm3/8AzqDz29K7Ggh2Q7T5JRATJLcV6BrapVF1r02pM0xaLtLasVQKNIKi4JoqKy1bAoFFWXl8Leh+1Uaj/wBT/of2RHKS2cCFt+AyT5/rXz8+nOMQluz4CuvspteYRB/900s2tdCSyLF835RpEYdtDn1FbNFO2SLbqaI7JSPCt7vLBUCDvXS+zjSxiSJuCluyqrl8BiQp1Gp5UkusYHdaNvIoo0VC4wI1EGqOqJQC8UUc2s52g4QCA4XWYgeexpNQS1uDhMEJw7h7WSLhOw1ArmHV2drUSi7ePF1SQGArUJiH7SgMo4r3qgKq6V0dRtbGARlAcqeVMuS+YMwsTrp96ywTRuaTLY8YRNpVx8okKrsY/KeXT1o6p+BG11j5QrukeHx95rvhSIrNtZG29yllM+IYtbiizcBVzrt06VnDXh5lGQoaOEofMpgbCtbXEi03C5lhsRpqK9G9ioBRSJK5iee1VE0aCKst3RBpS02imvZ9jIdWAdJPqDv+/KsuqAraRgqxpNYRfEO6uXVKFgCJc+enWqouoyMh35fRA0ThJe0Vu6ttlQuLTHns1bdI9hcC6rCG4jA4QvZdHW8mXcVZrS10ZvhWNOF1i3butayu7BT8QPSvK9RrXe1ALDYy2wvMLbGJ8LV243AxguH1VfdbHh/HbiWh34ZyOflWGR73S2x2PBT7vKOuYkXE0Qgbk1nkmNbDSl4SVPGTlOvKnPtqwg0YX1q0ynxSTUc5p4SrecKx6sltOegrqaL1Jp2QEZJq0x8p25r2AWdfA1FFXeuxRCBXiUEVZQRUruqt6H7VTOLjcPg/siOVl7mOZICjTlXzcTvbhhoBXHlH51uaE+I0Q77W4B2HeUSj3wo7sCdRzr0MnpDBoRZFtzar3ZVNm8diPD1rn6XXv29J4JaOCiQpIOh0phGW25jseCiCh8UxKyBNP1+rACGogIJ8TmXpG9V9DqCmlMQlK4sXPCDI8qz/APjS02oBaNQKixGp5VdFEI+VKVw8MlfpW0vMhocBLVJa18d5a724MubwhtJPPX3pC33NbVhFaDiWDtPDZA0Eaqf3pXUn0kUrbaBf8JQSEi4lg1tm4yTnI0HTppXE12lqQBmWohVYfGC5aZntHOBA8P7jWuU+B7JA1pwjys3ee5mMI3sK9FE1jWAFDa5c2AgEHka6PJtVom1BFVOsFQK25ZDDKKVri3JUXvBeH3TcNsAkD81TUTRhm8lPRK6Db4KpsoCQFGtefOqcJD5ThtrG9uu0QuRh7UZEjUczXZ9M0RYDM/koO8BHfhrwJrpa8xhbe3Un/FJ6rOGt2NT7aFrpv8KzrrEdOvrXlOoGnCXlLcWli63dlNVHIVpY6WNu6+UtDhI8X3xfu1ECYExW6PpBu8oZTVLrYe1kdSyuYnpOnyrKWtmfuaaIR45Qj4PLGQbQTrrHSrRJu/EgRXCfYWwGEjQ9DWB7y00eEUVh8IcwMxlIMitOnI/9gNFtFMa4WkS4GEivoWi1ceqiEjD/AIKzubtNL2taVUYoSKIUK+sXKClq8NURRNKVEluW1YkHcGPlXzz1BkTtQ4E0Qa/RaAoXsGijXQ9edVTadkQFmjWEeUFwbHvmKPJXXU8qv0ur2Atkd7SPKr7po+MVcqH0/wAV0I9RH02wYxx8ogL3HZlXMozTyG9HUaN7m9RrsHFKMFmkKuKYWzKQxHhBq3R6M6aHbIrQ3ws3gkxam4O7Qqzb5jz30jUChKxmJGHATbaKnwnC2bF1kYxcImCdPUVfp39QWUpxhJON4vFLiVCiUMew5+9M6GNzCTygGm1uOGXQQogyd+lURANaA/ui5qF47btF1RwI3E1VqWG9vZKB3R+DxSAZEAHlS6eUMaWMUINqeIUyZUetXe6MZGCi3KATEhUJI02rAZGtl28lMQRlW2LNoqDIq7qRnkpg4r895Cxgak8utdiwBax8q64jKQrKRpsRBpAWkWCibVqMQD15TSkAlEI3s9ib/jUHXlG9U6tkWCnDsLo3B8ElzDKjhiYgzPvXnZ5SyUlv5KxosLjnFcMLWKuooICsYB3r2MDzJA1xPISjBXT/AMLrtvuWBaHLTHUV5r1phLtydxwtfcvMCRXEYwOpIAvuG4DxTG+s10Yon9QA8KEbUJi8Klu4XfU6x5Vnc5xJjb5QHNofgWOdiyshZVmNuun0o6qJgAINEqNKDvO5c5QAWMRO1WtDQ0X2Sm1PBcNulzqSyidDyqwfeimNtKtRhsdbK5Bv+YGarllbHDsYOeUzUXwq6BcZAN1ze4rrf/mZ3dZzCcEX+n/aEmU0K17VUqt7dRRBhTNMgikmlTIlDSqLNPePePtGY/evmHqLa1Mh77j+60i1PH4/PCASfKrtXqn6zYKAr+qAACN4bbKqVZd63enNc0OjkZd8IFU2MOQxVoaZMxVMegkbqPb+fwmvuj7bgDU13oHsjbTjkIObfCpx10RyJPKnlkDh7kWWFm7HFnN429Aw5E6HzrGYzQIOCmJJNL3G8Kvu+d0Qidwdh7ij9ncDgoHKxXG+M3FxPdqR4TB8qujg3MO4pS43S3/DcYCmWRmyyDVbTZDa4VuUi7d8PvYhbPdGIOvIzy19zW51Aiwg5OOzDvbtrbvKAw/NMzWZ9VVfKhNp/iL4yifzbedRzgW+7ukaMrNcbufECDlQA6Dc1zZdI57g9goqyzweEuw4bKIJj0rHNAGvIKIYey5Vg72VlaNQZnlXoZG7gQsowm/EHzRcuASdo6cqyRCvY1E+SlF1s7lZAI5VrA2tBQWn/Di4oxEmCsQfKud6qPuxfn+idopdbTDoXldBXOjbp5pLYaFJtxC41+JmHH8xMR4kX7sK7HpTq0xHhxpOMlbLsdw5bML4SWE6VzPVA4uBOQmkblOuLcRFtWJHLlXIghL3ClWTSF4NxQ3oNswPOteo3w4cUN1ojE8ONwNJPeUIQ9/vCbZYXhUYcqAZka+tCeAnlB3tQWDSbzF0OuojlSyGogGlJ3yn2Bw2Ql8x13n6UsOpfHlppSlM4IsSyAAmpHp5dQ47B8qE0r8Bw827ocsSTp9K63psUmm1cd1RsGvkJSMJ1Xu1SvDRUQrpBoqKaigir0OlK40LUWT74zmI57epr5pOftO6XhayOEY95EVrtwaKNI/1zo+nGBzy2Tk8fVBwXtrFOwDDZtq1dHUQvDg4uQIV964ANWg9adkzXTe1+SoEvwuOAJE5tdK3RtaBScZS3jdpjczd4ywNIJitBFfiypax/BrFy5iSTmLA6NqPrVkpDWbWrPm10ixjbiJlIzHYH/NZInysFE2rAO6SYTgiLcuF0BNwyzdZpnylmCmGE3OCSw6ZFJDQp5x0rUW/hIKZpR1m3LFSvhGxpXC3EWlcimwIO9P0HEpQ+kLdwrZ0XTKD8qxbKkbGflWBwolKuM2riXRALI2/lVkkhhvdwp+KqUWI/KNP31rJJ0y4lWB1YXMeEcKzYcOds3jnp5aVdqNRtm2/GFmaywnmC4bhLkhTIXQAn7TrWGWfUx8jlTaCuc9sLYtYxxbJiB7dRXpPTyZNMC4Id1vfwdsEi6xEgnLPQxP61xvWoXyOaGK0cLe5riMVJnXTSuBJHs9rhXlSqXMfxLn+MUkRKfY/7r0Po1fZiB5RBsph+HpD3GV2O2mpqj1a2sBCd3C2eJ4VNzxNmTLoD964rZ6bTeb5VNWjuE9m2TKy5VEzrMmu7D6PqdSwPcQL4tIXAYTXiOGcKWQSw5DnV8vpWohG6MWe9IslpK8MkZjc0J3neuA9oc+pSWkKwkFBJjlW/CgtIj66VUYHOb+eFXeU5uYO7dEGEH1rpRenTze5zeAhuCtwQyjIzeLkaq0btpdHe1yZze6KwwCkBjPma3aN8Wn1LWTHnv8APZJWExr2wVS8yiigqnQ0VFWo+VRFW3Acpjof1iqZgXMcB4KISrALbuBTzia8JodLpt22Q5WhxIROIwYZSGUFTofStkvphrqUNoPPdLvVN/DZF8GkCB08qslkMNOblEG1ksXxNlUhxNznVD4YXDeMHlElBYS/k1u+Gdv8Vl3uLhtN0i0+U4t4kZfEM1aY9SZH7UjkNhMcuc5E1q173NcoGkp1wq+HOo1qyB1nKJBpe3UIcnUpSTkm3DhFMMHeV1nnWrTO3MtyAJRAUqJGvOmdujtwyoclR/mHiCkRInWp9uJLW7atDpq6/dAGY7eVXSkBvUrCAHZKMbiMxOQielYJnNf7ldW1JUwuIImBr5muU6VhJIBTWFzfimPKKLSsTbbxMP8AfTautBDvPUIyOFQcYS/hVm53s2SZnMBryrRM5mypB8INBvCA4/I4gjYgLBKFhyyyAa06Qj7IRF2tH/6yuj9hsOmGuYm3mOXMpXoJUHTy1GvlWF+qaKdLzSvAFJ7hsbee8M0FSNPmR89DXG9QdvaHH6j6KvdZWc/Ffh5y2r06K2U//IGPtV/oMn42I3lZnspjlt30LGFzAH30+8V1tTCJIy0q0eF2xOHK9xGkwNT59B86w+n+mtOqF/h5r6Kh52hOLj17UBZVIGalKKvE4VbghxP761k1Gjh1A+8aD+/6pgaSex2cW2xKknWRO49+dcDUehPEgdE62+O/+U7XDuvsXxTJIMgjQ6VTqW6zLWHarWMByiAFuJpBI2NY3wNfAA8e5Q2CguH3Gu3MpBhNz0rXovSWylpebr9lH00J7euBRXsI2hoAWUqjD4oExTEqBGK80qKh3cbUbUU1oEWosbacLiDbQyVOo96+Z6uB0Ejt/YlaRnhaG1isxK10YPVJ5agIweEC0WrLlutUkDm/VC1nOJ8NzXMx0jXTnXKe5/uaBlEcpTaxyXGazcWYJ5chtSfZpG09iIolQbHorlRz2row6d7RuKjm0quEIQzu50J09KvnlwCEaIFrSWMUgURv5VY2RsjAQoHdkTduMbWhjTWqi8lpa1NQ5SS5xVrIUgSpOUn1pdPM4As/4ogBajAYoXLYgwYrfpZBKylU4UVK+iiC55UpjaHW82oCkr8WzoUtyTOg6Rv8qqax5iLTxd0rdtZVfBbIVYOjt8Rqja1rKcgStIiLA1rcxkW0UqbK5HxDsw9+WVvCCBOWPaeYJj5Vk08j44ydh/3upe4qfZjBNZvKuTKACGPoSZ8tJoSHqkE2rWOazlB8a4QV4l31tEv2WtiQ2pUM2UwOTSTB8jWuCVrYCxpyD/oSFwJsrb4WwLTRCsCFGohhG08ttPaubqI9zrGe/wBEep2R2IaL4f8AKygenM/U0NU0GZoPFUla5Lu3XDv4jB3QsllyusDcg6D3115VZoNINNIXE/8ARU3U5c0sdl7+Ze8QqvNgVMDyIJBNdQvGaVnUau24J+4RVLZgAIbqI++9DT/cSBxz/ZK8hwTC5cB1Feia4FZSF8j06CvS7QpG1aDSoqrEWFcQwBHnSuY14pwRBI4SdOC5STZfKDurajzgiudN6Y134TjwVZ1iRlNLFlbSkDnqTzJrdBA2Ju1qrc4nJSniWPFWOfSrJS+xitU1iWM+gj/fyqsvRCd8Px4fb9zsPl96LXWnTNGmrEF8pqKLMEAY1yF1aAZjfKNfTavGeqgu1lNHNDKtaaRTXAmZl+KTp6GP0rK5v2Z4c0ZBr9VLtFnFBhpMkfKteqmBvnIQaUMXGWSdTPyH+taVkRDNrea7oArOcRsj+JtukZQpDHqYP+vnV2m0/spysDxaV/wdxVN3LNwdGBUqQTAEfFPnXRLWtaAo6SyjFw7tlBEA+e2gPy86xP0+81wEolxlUJYK3oD6KdxMcuo8/pSOgEZ9uaTFzT+aeC+WJCjUweQ/eunvVnS3OpgykMnZJEdmDZtFliBGwG31igIWtJNJybFp1wL+mczNpoAOewmZpdOwxHcVA4EV3V3EONBnKR4RJU9YBGvvJHtWiZ7Dj81WHe7KVu122/8ASAA1EkTy5+vpVLpJG4YrC9xGFLEOyKrA6kasBpNVviJYCeCl31Sk+JfkzbDkegpRFtFAlHeFHCao8A77gwB1IB3iftWhpjfGQ4X9OyoyMhE8KsIxLkA5mIb/AJDJmiT5kj3NGE27a7zX9LRGaQXE3VDlVVBzQQJkqAw18tJkelVzPDTQFfyocok3gmQGWY7+UQefqd+tBrmtq8oEo3HYqfCYgkZZAP8AaNOmlaZn7/YaA7YtG8qNoTbChoOaTtBGgE+Q96zxteGU3lQOUVw6shII/wCQ330naY2+dWxe5hdf17pT8K22+YZJLZR05axsNKR1vaKJPfjx2wFNx4XycQZCV3hZMiNtxv8AWtMWtfGM+O6JdZTazilaIOpE+1duKZrwKKld1aW6VoBQV1q4aJCgRGelIRtRDQo9KgUSrimMIHPXY0CUCVn3edT1rJLVWkKHu4tkttEeKFUc5kSR6Lm18xVbpLBITsRnAMfBK7dKeN+aRBWnTFAQSd60bqTIzPpNG8Woszxq2wuZwBJgDroPLzrheo6djniWs8BAkjhU4a+QuY9Sfce2/wDmsDm2BI7kZSWQrMDiifCx0YQIiZmTEnoTr5UWe/Ml0f1/35TtPZV3Fe4Tk1QAydZ2GsfOrot8gJaMUko9lRZkS2+nhA84q3dQsZUFqi/8MA6f4k+v7NJI+gKPdAkkKlmE6evpty1qova5xaDVd/qpkBTzhwJ00iWBJ0YidN6IcCaJ4CIVOFxDBjvAOUba5QGOnoajJC2j+SCJxBLHOBMgcgNM0aAe3pV8lvId2/3wjuUL14oQREMDoPLTc8qhPu+D2UulHGYdiod1y7btLciPbWhMwtbZGETaFXGbqT4SeX70rFvaXV2JTbjSib5YMJMgzrA8xHKImacEuyCgSjcHdYoDkLb+LXXU0WvkIvJRCoyG2L6LcYc8jKsnMNTvIGlXywmJrwx3bgjJ/shao4RiCMozkSxOu2iHX20PtWXS04izkH+ERygLeOYvNw5jlylusHT7fWq5g48/r5S3lNsPiCgDEwSTAB1jWdthoNK0MaWOLu6F4VmJxzuUIAhSSAuvLr5EbGi/UyuIoCgoV62OEzsJEnrtoB6/aqI9SHElNWFRg8Q/eiDoSZiBMjbXSl0z3GUtHJQTW88BmfLmXYDfz1XyJ3NdMtIBL6sdh/hBA40vlaE8JgFumo0H2rLLG/Ze380AjrCMqh4hgCANd9PLaNParoBLF7wPj80QUdw3jqNCt4W89omJmutBr2OADsFG06tuG1Go/f8Aqt7X3kKUocSxIt22jc6D1NVTybW35wFOEHjOJqQygww09Y6UxfjCFoU2XuoBmkDYaT5/SKTlNVpb/LHYhn8NsfM+1VNidIfdgIUruMWpQEahNdhI+QmgWgDb4UHCzeHxeW8D1qkEXaAOVssLbLrn0iNJMCeR9quGRZT2m1vE+Cecbc9pinMor+EUo4ydvJfkSNfeIHvXK1zyPyCUqKWZRconXWB6anz/AMVkga6QAtF+fywoRheZQFIgK6mARM/DPM61Y/HtoAjCJql9h8RCsAgCmJIkEAnXWeUmPIU7HuawtDcee6AKGxZB1MqgGUhdZk6eQ/2KLnM20bDR4ylrNqiTqATl18P0g9eX+KxdXc8tbx4+fHyVKUjZTJGTK4bxNrruBA26CrH9JzA0ja7uf8IqtbKhshzGBvG415cth86DOne0Zx+ylIbOEdgJh2nbXUDX1GtVte5r3NHdQ1aMS9aUDwsW5EgREjZZ1066Vr+0RhgLQbHnx9FBQQFy5IUasBIk7kaEem9ZjMTSLlZhb6mQZy+uh0E/Wh14w4teUEJibBHjgZJEAsCToJPIxIPpNB7LZuaMds/6UVRih4hlECNY15b6zUDSRdV9EEbgb39Nctp2WNCY189q0sDKw0lHKT2cWTcDkEnZo8zH2NZw4vkDvPKh4Vdm6cwVFJYMRHOCGEee9SNrt+1gzlQeUHY4dfbFraII1BBYEDr+laBHI8BrhRStA7Jy11evwkzA0kzp7a+9ZXvc0X4KitwmOdLbEMCMw8JCkGQeuoI8utWMmkjgJDu/BARRdgvdUKFBGhECIMnU/vnVEL5JKiDRj4r9VCML5rBsR36BhLQNIMxGvLWa1NY7Su+9bd2hVlXDFjKTaUqG3G+2kfepqNUYxcLcHlGlbgoCDMDlG/6b86t07yYxYwEqMUM7MVEhCFmRrGvzmtpt5NDivz7qUp96o+JFzKOarJ/xyoSahrBlvGaxaKsscVCp4R4vPn+4qRepgxihnwhdJVxDiOdxOYQDppud6w6jXl8recXj5QOQqLF9wzSSJOuonodRr7Ve7XuDfogLTBb5fMweBOw00iPvUj1Blt4OB2Vlqy3ZDgszM0A7HxeUfWtenkc0l138IE2rDcKLKOq5oEliWEwCSBp8xQl1G2OwQLU44WeL9y7gFbmbe5lE67gSNB6Vyj6kWPLQQR5A7qJrgreh0BXQ6kzB6E7HU0kWpeb3Cx8/wmVy8T1KAAacj9j8q0umDvw4/wB8pdyvZbrr8JZY2JjppUczVPGRbUbUTxAocoAtgD4VE6jqT5eu1KdTJEdjAGgDtnPyjaG79nadCZk8hpoN/aldvkIcKJ/RLdlW4fFqG3I5befTp5VdFMBkoXlVYC8+RleW1aY5Akkeg2pWPkcwtzm/9+FAUZhLahZBAudSegOoABO3SrdPAGx8jf5+fNJgQlIGS6ZJYndpJn5+dcyUiOYdQ2fKYAnhXtjgrRJkkDXcdRodqsG2KUOab8fFoE2hsXcvT3ht5BmME7gctOkR8q0znUX1NtZS1aXcSxLv8R1JEaRIA229JrDPLI59vGPomAUExcqyEZTEA9DsDp5R8qDSTQHdQqcsgZYgkCT1gae1UPft3Me3mvyUCpe6zbDxASAOvP2OtLG04A/JFFYWy39Uq+UZRvpMz/nauvp45admv7JSQkIx+XwydNOdYCH3yf1TI7GYBmJuW4UEliOgJmBXUEdEyN+qqOQieErZJbM7IRMXJjXTLAGvWq4jA5/UcaTgECka+MWDluXLjRAfSDG2+tWS6yFja3ElAtJSTG4cqZGzCW8jpP33rCI917Ub8pthVtJYDkRcDaGZnXQR0irxAxsVnDgeflTCldxbktrBO8aTWDU6uTfuB7dkQEMzByZ3BmDt/wB0S50wFJQaKZcOxTKjLGjGQdo8iOYrVBqHRxltYPB/upd4Rl3GygtsAxHPnVw1RLOk/Pyohb9s20ULOVtwDp/3WecSRxtDTg+FFW+LK6RmkRJJOvXWkk1BYwCrxm/3Q5UkxbFgDEDnFPBqSfx19UpHhE22toe8y5sxjWND09K0gQwnq7bv90wX11wCbmWPYH/uklFfetFFSxdL6y4Y+M5FPQc+sVKDnAyHaPjz5QBzS+S0zXCLJmOe00phlfJ9weO/CKni1u/AwXMd43pNQzVOJjc0Z8KYSvDoC5DyvtrXPh0wEgZKdqhPhNsQg7sCzEzqTvXbl0zOjshyfJQtB37ZVw7ZY0DRVHQex+5/HelAmq8YCpsfKedaZfU2xMwD8JgUlxBnUac4rjPMzgHZz2QtWW2ZADl0nfetb3SNaCBjCACqfFTIgAg66b1SyR26hx3U7Ky3jFWAfzcq1tnAeGdkB5V2NxyAKVkttpvWjVOYQC3lG0uw+MzAgSNdZ3BHTpvrXNdLjY4fmnsjhD4u4c2cNry9RUc2gHNPygPlEcN4ldcFrhY5fFHWNABy3IrazUSHLzgZKhvtn6IjimPIFnvLWrNlL5gSuYgSBkGmgkCOe9Z4dXFqXGPN+efjHhdbT+nungJcacBdfTyVVZVFI7wMWNy2oEMcveX1sqWIGUCSTBIJywNwa6Wk9OFbpOey5QFqeKy3WDZwc4UiA7fEmcAQgkwGhTDGBpqJr1vpMk0u9h55tEIfhaQQ1sC4xti4qsLitlYNlLDKVX4W3aDGhMiZD6dLA8vw4DjP8KFTfD3wwYm2ZZgJnQqCWnTYAHUT71ZJDquo045U2hLMXiUdyxRQTuOkCP0rHLKC8kgWgisdwk2lDLczBuo5HlRkjELA8mwm70q+E2LBU58xeT1jfSnhZA9hcQg40aVWDYrKjXxc+k6VgftyGhFX3cyg9SPaqWyyMkGUpAU7Y/pBY13mjqZXXsRa3uq7GMDzpyifMVQ2JrQd35J+EdguHIQLmY6jUV0tLpQWB7iqnE8L60jZioP796zyNc1+1mbKIrlWY5ICk6GaMzDGd7uVENevkDLOlNvkcz3f9oHBRVuw1wAgjLVsuldNGHApQaXt3CsGXxaVnOiewNzeUwKvtGJGhU8j+962RNeHFuC3wUtgJmHtFCSNq6QERZbhwjhZZsYWuEjRelec1M29+4KAJg+IJUlZUxy0rYdSXR7m4PwpwlfBL1y1dZ8xb1M1XDqnseHAWaRKcWMU91y3hkUWTy6icSYx2QoK+5h3uEMyiBuAYmK6Lo3yuDiMeL5QR2GuQkG2qr6zW+NwAI20EQQkmKOYnLsDXlvUZB1rBKLeFE2oWWaB0A3rRG+OaElxIA7JKoqIxBKxOnKlbLvGwHCNFVd/LedUPjkD9xKYEVSBw2HOYs2vQchWzaLtC1fabTXeatjNiykKnZvqGmN+XKnGwuyFLKOz20QEjU1qBigjshEZQVq5BLcjpHURBFZGkSAk8H9kzHujcHN5ChfbMyuWZghlVIAGbkSZOaNOQ29jkEcemzFe4+ey7B9VuIsYyicE3270o3LhkEqGYFGEtcAm3c723IVwrZX11B6bACtket1UQ2YPyeVygVXgeIZXXIiKQoAg3NAq5VkF4bw6SwJ210EaofUJXna6r+iDiQoJibii1lt2yLAhJa8cgysmma6ZORmEnqOggM9Smc5wAGP98o2rMbx64H+FDm1ghoEiGiGB1H6xAJFVf+QnaSXAfCKQ3XOY+Zn51gsOyUV//9k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6" name="Picture 14" descr="http://st1.diets.ru/data/cache/2013aug/03/39/1535848_30474-7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68565"/>
            <a:ext cx="3528392" cy="2350659"/>
          </a:xfrm>
          <a:prstGeom prst="rect">
            <a:avLst/>
          </a:prstGeom>
          <a:noFill/>
        </p:spPr>
      </p:pic>
      <p:pic>
        <p:nvPicPr>
          <p:cNvPr id="38928" name="Picture 16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16832"/>
            <a:ext cx="3556439" cy="23042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507288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lvl="0" algn="just">
              <a:spcBef>
                <a:spcPct val="0"/>
              </a:spcBef>
            </a:pP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en-US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ятий чинник здорового способу життя. </a:t>
            </a:r>
            <a:r>
              <a:rPr kumimoji="0" lang="uk-UA" sz="24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Особиста гнігієна.</a:t>
            </a:r>
            <a:r>
              <a:rPr lang="ru-RU" sz="2400" smtClean="0"/>
              <a:t>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Особиста гігієна – це основа здорового способу життя, умова ефективної профілактики різних захворювань. </a:t>
            </a:r>
            <a:endParaRPr kumimoji="0" lang="ru-RU" sz="2400" b="1" i="0" u="none" strike="noStrike" kern="1200" cap="none" spc="0" normalizeH="0" baseline="0" noProof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05064"/>
            <a:ext cx="849694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 зокрема, гігієна тіла, зубів і порожнини рота. </a:t>
            </a:r>
          </a:p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Шкіра має потові та сальні залози, вона бере участь у теплообміні. Через шкіру виділяється 10-20 г поту на годину під час фізичної праці, при високій температурі – до 300-500 г. Шкіра бере участь у газообміні, утворює вітамін Д під дією сонячних променів. За допомогою шкіри організм виділяє оцтову кислоту, ацетон, органічні й неорганічні солі, ферменти. Постійне скупчення цих речовин призводить до розмноження на шкірі бактерій та грибків. Забруднення шкіри спричиняє різні захворювання. </a:t>
            </a:r>
            <a:r>
              <a:rPr lang="ru-RU" smtClean="0">
                <a:solidFill>
                  <a:srgbClr val="FF0000"/>
                </a:solidFill>
                <a:latin typeface="+mj-lt"/>
              </a:rPr>
              <a:t>А щоб не захворіти, потрібно щоденно вмиватися, 1 раз на тиждень приймати гарячу ванну.</a:t>
            </a:r>
            <a:endParaRPr 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866" name="AutoShape 2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data:image/jpeg;base64,/9j/4AAQSkZJRgABAQAAAQABAAD/2wCEAAkGBxQTEhUUExQWFhUXGB0bGBgXGRgfGhoeGhgYGhgcHhwcICggHBomHBwXITEhJSkrLi4uGB8zODMsNygtLisBCgoKDg0OGxAQGywkICQtLCwsLCwsLCwsLCwsLCwsLCwsLCwsLCwsLCwsLCwsLCwsLCwsLCwsLCwsLCwsLCwsLP/AABEIALcBEwMBEQACEQEDEQH/xAAcAAACAwEBAQEAAAAAAAAAAAAEBQIDBgcBAAj/xAA8EAACAQIEAwYEBAYCAQUBAAABAhEAAwQSITEFQVEGEyJhcYEykaGxB0LB8BQVI1LR4WLxM2NygpKiJP/EABsBAAIDAQEBAAAAAAAAAAAAAAECAAMEBQYH/8QANBEAAQQBAwMDAQcEAgMBAAAAAQACAxEhBBIxE0FRBSJhcRQjMoGRscGh0eHwUvEVM0IG/9oADAMBAAIRAxEAPwDXPwWyrjC21zBVdhlMsToNTyAn5159mjaTsfk+R3Tl+cLKr2Hi3cJeLqjckkH9mRVQMhlMZoAJtwrCyPEOwt23xHC4a+VH8R4vCZygTmB89IrozTOg0znVkDH54CjMlbPtatvAlLODGS8Pig6EEc/+VcDTRzPc52pN/RXWOyBwn4mXbSNZRCYXKpLeIGtrNJOynMlLR3HavjwlIB7Krs3d4g5d0cKXXVrssee0+9ZtW/SMw4X9P5RATPi/BrhW2MVi3fMwAHhCydOQFYoNUwF3QjApOR5S3inZmzaxFqzbv52YSwdhCDr5E1qg10ssLpHMoDiu6Ut8LV4Ls8lzMLSjKAB6+9c4TSvcALJUIAFq7ifZJFtwUJ0mQdQBvTPk1Gne0yUL4UBHZZTi3Y5lQXLPeZVGaGEe4mJroM1r2ENnbW7j5S7rFhWdn8Ez3UPeA3G/Kw2iqdVKA0+3A8Jg4E2VsuMLcw1sOtg3CCM7IdfYE1RE43t/DfBPn68IOa05C1d+2XCd4syPyk6SBPrXoNRG+TptnN3/AMb/ANpUA1whMBcRnbIWIt6QZH/frXKBYNSWtNtAxfnurM7UeIEkx5irIjDGx8r3Czy3+PKUjsq8TZS4uRQQOo0j/dbNayKWNsUTa+awPr8pW4NrzhtllTISGy7E8xy96z6Bjg18IAIBTO8qdzBWiIPMfvSutLDpzHtcasKsKy7fyL4ZcgbDc1d1BBGGtNkBBXYLFLdRXUyrDSr9PO2aMPaorHYAa00kjIm284UQWQkHT0rzcsMsrXnaRfH0VgwgcZh20KmCCCa4Umnk07+o27H7p8HCPt2vDniXKxqf3FesgZv04nr31kFV8FIrmDa1bLtci4BPh2/3XnjA7TkPuiVYBuUMPxhLo/qxmXVWFPLqhPYmA3DgqDCKxN1byhdSG3C8jWQvdNIGBGwFU+FOUozKoAkEjQxypm6AukdvcAQP1R3JPfxpDQik/wDE/oaUEMNnhRBC6FY27tuVZgf/AG6z8qvja3PYnhK61pgLVkZrYXxQI00JrfHphFHg2flC0dgrSspEBTzitEEUboyx3KW8pbxfhKgF1nYzWOTSbHbmZTE4R+ExQyLIO3SrmyEDIQBQ2Gv2CWNkw9wRnUbyZIB6zJrru1MO4tYcnGFXtTLhvDwLarcVCwWI30961RwNDQHAXSC4v+NeOccQw7WcyNZU5X85Gon5VWSyTfG4Y4+qdnlB8D4DicdOIxN3JaJ8VwxmaOnIDzrlTSxadu2JuR+n+VcBfK0WF7P4e9byWlCWlbxXZGdiOc1yJNbPC/c8249uyYZ+iz/EuJtYvNYs3O9UQA45TyJGnvW+KBs0YkkbtPhIfhbbgqsDbt4lQ6EToc2o11n3rl7Y3yW0kZz2wrGkgUVgfxP4Tat3hcw7NlYnNAkIZ2ED6V6LQStIMYzXnuleO669gjdwmBtt3IhEXMoPj2AnpPUT1pNRpphpyQA0/wAKrcN3wsCe0nEMZcZMMhyqT4dJA5Bi2gPlWaH05jmNa+3EeUpebwi7fa6+2KyYgDLlyd2uwYkasZ10mrdS2OUXOL28KNJBwi8Bwk23PdjM2+b+3XQD0rhT6kSDOB4VobSf8D4tcdHW8wBBgSIMe9ZdWXABrSSCmC0FlG0dG3G3LyrRpDq4miSN144KBoocWi1zvBII0ZesVT1pJJNzRdcqDC94hZuBRcUiCRmHMCYkdfSulLoN8Y1bCB8Ib79qFw+JIchsxUaVj+3SlwbIcfChYBwvcbZKXrZTPk1LQT5QPnWnURCCQOZwaPOa7oDKJxtvvf8AxsyEDZh+hqzWSN1TvubwOCg3HKo4Bhbli4Q0FX+Y6e1afS53wyAPbV4+UHNvIWkVIOkR0r1AY5rjVUql53Wskk+XKq/swc/e83+yNqbCrZGFzaCCFYaxXn5Glr9ru/KtXuKZghK7gVq1L5WQl0Y4CDQLyg0urfteICDzrljXDWwGJzacO6cAtNhZfieBSyhC8z4SOXka4m2XqbX9kxIq1Dg2JuLDoAxHxDyrZpCYpuoBwkIJGFsFu22QMY8UEg16Z0MDm9QDnJSAlWdxaPiAX1p3aDSvp9BQOKS8a4ZbfVWyOdjy+VYdToIQLBoohyzOPwzWHAmZImuYGmOSiVH8LQYa4eXPnWoGjQQATnGqe6IGulbJXOjiwmAtKcIzlBIjyj/dZWNLmgqUtIMOvhIA0kjbc716IwMLmu8fyq7WZ7VcbtYaHunLklsw3I1GXrr0rm6jUffNjDfd5RDbXCfxD7SXsZeF507tSsWl6KOZ6kk1riIeT3rlPW1dv4NhcLiOHWGCqtsW1YZtACo1nrrNYZIY5onge12RahNOtcW4pjC928tp27tnMBSQGE9OlVxRBjG7gLA5QLr4V3ALqpnXuyxYQABOv7ik1TXPo3wo00jr+HuqngvPbYDYk/ITtVDXsL/c0FWArRdicHYuoDiMzFT8DbEzM+dYdfPLDJ93x5HKvBsLV9tOJYo24sZVsxDuRJ6aa1tb631m7S0gfP8AfhZTHRSTgPEHbuMHau27cgs7rqzHc76SSSZ8quGvc1gBG0XVobPlUcR7Kd1fu3GdmtkjxwBJO4kefOser1PZnu+eyIFcrWcA4e1kLlWUYTJOu3nXOkh1Ac2Xbd8eE4rhMsRw63euAn8m4H0nrWpuiE0jtjq8/H/aFq9rOTxKSY/LyrP0Ps1uYSa7I3aqxL51PdtlbmR9qql1TCN0YId3TAeVDB2yBrtznrWfRwSah2xvCjqHCkMZaUZSUJnaQPvXbi9Klhbt2h2fP90pJKZYYK0EV1NLpAXh0go9kjjSJayp3ANdg6eI5LVXa+NldDAkbUHaWEkEtFjhS1Or0FT/ABAzlOcTXPdrwNSdORmrtMG4teXmaDG8aRSzzTbHNbz2rspSCwl18ssPXqK81pZNTDmQXn81YaIUMRfufAAII+LmK3SaqcRGFosHulAyq72HARcu43ExNc2bSx6VjJWWSDlWZSXiGHLOS0qDooisU8znu37atEBQ4RgxaYTP/IevOtmhdvfagwr+L4a40d0pInfXau45x2gFUyC8BE8PwLLbLMY00E1fFHQNlRraCU3eJyzIRIGoP3pXSDabCVxQxxSd6ARIOonlXNczdkqLUYFAdhHlVzGYVrUZhees+VNE0lpyoQqlZhyFK1zgKwmTdRFenWdc57S9nhxfFF1eMPhgUJGovXQZKj/imilv7iRyNZp4t9ln4q5TNNLmX4hcEZMUttvCFQeHTQHbb0rmaMyQMLZB7rTOduVH80vGwuFNxu5UaJp8upFQgF288oHKjhMK3o3IczVb3hQLb8Gxy2UDNhsiouXvIGpMSepBMa+dY5JgcMILvCaj3SrFg379tyO8tKSSo3I8/SRSwubCwg8pwcrV8Kxdu14LYzLM5YnLOsegrk6thlO/hWbq4W04bixdBt5IgagjQzXS0UxlZ0WAcKp3KzeJ7I4XD4g4kplQx8LEZW11AEROlWkSRRls/ubwO5Qxdpjg+IYe54QcyrybUeuu9ct8/TjEZB2/oU+DlMxi1eyTaMqm0bacvStw1UksBA4bSShylmEvNcvrlXKrLLEbTyHrWOOUSTe07ScUO6c4TJrrd4LeU7aHl71fJufOIaojCUGsr7h9koWBIYqdfKdaoh0csOp3UHAYKO4EL3E4xQC+YBevIRv9a9bp2NjbdAE+E7WE4QBIvKTIIOzLH3oucTwrxGAheFcSuWH7tzmWeeh9iNPagyT/AOXJZIQRYWuw98MJX96A/aK1A7fw9/KwkVyrDdjeldqms/HhCl7nBEjWrOu1zC5mVEtvjxFhObavK6nd1DML38JxhSwT3APHGtW6KTUsBdKeVFedacu6lkpqQ13EhDrz2rJ/5AQn3BNtUEuz4jyO3Smg1Alj6pNi8jwicYRJuKN9uVaOpp2tojHIS5Qz2wzF1I1ECuU9u6QvicKPb5TD5ROCuA2wTy3rvaKRsmnL5ORyq34KU9o0ZcjKTknxgdOtR21sgo4PCB4S3i3CzZZLtsyG0ZTy5zWmaHYA4JRlLFQPiBrqB7c6zPYHCk4ZWSn+JDm2cuhB3FV9MgUSm5Sc8RurdVLQzP8AmPLbmTvTANwWcqEFE3OIXyScgHlPtQNE2QjSX9oO0129YtYG3mtYu8gF1ztbUQHYEb5oIHqeYrpjWMdCHJGxW6lsezHDBhcLasKZW2sep5n3Mn3p9PI4i7Su5XLvxQy3cbIWMlsBiOepOv2rDqZ7eo0JJwzhDMoIXNnIAjfWudJP79o5Vgan3E+zwwqC5dGU6AGZJnl/1SASuBBx8KGgtLw3hFjHWLaIWAUZnknzhY9p9q0aTSRyYZh4/EUjnFZ/H8GucOdlzKUuIfHrt0E86p12nLXhrxZFEeCmYVV2RHdXSU1QrPi3rFrCHtG8ZvsrAc4WixPaHvAURWVpEMDoFnWdapjhijaTwT8pSbT3i3Z9r1oZbnLbWDXZd6a7oiRrrofql3ZpJ+KdmntKncoGEeIzGtZp/TnsAdd2juBFBF4nilq2tuwLLWyYB0ABnfUb1PUJGGAMjaWkc9v+0rRRymy20w9oGdZ0nfU8qo6EcEI1Aw/taNnhNbRDLPXb9K72lI1GnJJpx/VIcFIf5dcRrniKAiQUAJJ5/EIn/NcrRenSxzETE+3PwVY33EJBxE/xK20t3WV7c5hdEkmY8Q0BBO0aHlXbJa+lt2lqZ9nsFcQRdyFjuUBAPQwSaDG5+EXu9q842oVlICkjfMJgcz6xTkAFViyFfwO+c+kgPaDBSTo1tipj1Ur8qp1BcYyWcgWPyVUrcJ9acvBOlcaCeTWkOcdqpIpUMrg+E6TrFLC3UxykxvG280gapX4Igg8yDrO9dKCnbu5HKCheY+wqlzmh1FOAqGx4Tc6Uoc2O74S7spTjeIjMcwzT8PlXFmveXGiDwntW4G2zLmPxcorTpYo42EOFkoPa7lMsPhGKyx9P+q0QaOZzN7q29vI+qFi1desnKI0PWqtVpHGMFgo3ymBCGus1oEkjKR7TTtfPpsWC1yNBy+4ZjFcFCQWB1HkdqOkmc4U/zj6JSKQHbHCvltC20ZmymdtvpXd1f3bAeyraLKRYDsziLeJBLf0omQZk9PKsj3t27grqzlPON94LeS0PF+lZX6lrWbpMI7P+KzOH41lLZvDcXQg7yKjWkAObx5Q+ChX45cJJ60Scqgly8Xh7W7tzi95owzXQFt5SW7icqN5AsQ0dCa6r9Gx0e2vbfHn/AArGyFuPKYYjtjntObJKK0hJ+LXQEdK8+erDMRGaaTdJ9oIysSuEvXHCySXMFidT9avdMwAvPZLtN0Fs+HWrWEtZmOaDI6g+Vcd8k08oLMK2toyg+0d58YLTzNoeIjppvWyPUPaS2Q27gJC0HK2fYh7QsAow1036TpXT9GlbG6TqmiSOVW8XVJT+KvdsMMjkAm4T7ZYI+ZHyroepzAMpmSkaCSkWHwin+k6tDHwFDr9N681G+zuAs/sVcR2TE8LSypULcF0sCp1IC9Dy60ZHtDSH/itCq4W24Xffug1xlaN8o2ruaTUTdHqPILR2HNJHAWiBeUmM3tQdqtPI8Ne/6BSioXSjArcAyzz2NVu1MDrZMaHmlKKtSzbKiACsac66IZpA2wQQeO6WyptaEaGkk00L2FzTVf0UsoLirnICTlgH6iKuZJI5gc8UVfABaxlzhzhw2ckEGRvz0ObePIzWV47rpXZWnwfwVez8KzycrL/iFjgmHzKoaJzMQSoKwMpII1mTH/Hao85FIxtwbTzgg/8AA/8A6ZHswtt+lFhyFVILBTy5YyiQTodq4Ws0LtNcsdmjx8FZQb5SV74Dm2JBbYGdPOvPXIHHbiyrKCOt8KdNVckncnnXef6TMwbmuOR5VVo62NIPvRgsCnjI5VhKQ8awoGoYZDyPXyqrXX0rCUMF2s3Zdi7KySo2YVzXBoYCDnwmIIwtXw5sqeEj3q/Ty9O6OVBlC/zYkxJXXxDlQk1kj2bSSB8I0CtDhLmYQYrrelzOnj6b/CR2Mqq/YW4pRhIG/nSN+8JiHLO6YOIQCcCsyWRWtufzAmfvWiFjtQPYKrzwhao4thLrFe8uqLakMsCDI6/OtQ00zWbZXghBse84TO3ihAg5h5VhlkbFII2ODj4TkK+8FjXSjqoY5Whs2EGuIOFib/ZdLmI7zNIb4jpPtSad0ghLSKAwPomeNzrtU4jsO+Y5bwidJGtaCQMJOkD3W14/wW3i8Jcwz6W7iZRl0KxqpHoQD7V6LsqCuVdi+zdstdsYxz/EWWhVUwAoiH9/OuK9sbmuIsf37q0LQpwZBcZpLkDwgfevL6ifb7GnHcq8Aco3B8PS7p/45nXSZoaaUiYBzsFQ8LJcZ4dicIl63lLW7h0uDbX7V1jGx0jXu7f1SVQS/sy7WshZj4XkA7UNUQ51tCQK/wDEwG/i7IV80J4o5SR9d63RSNaxzieaTtRfZ7FZHWZlfhYnbTzrkzbh7mGjzhDdlaPiXFLxTPICbTG56TtNZOk6Qh8gJ+eyJKJ4deH8IudyFBmVMFtScp+taXaktiMYHf8AX6pKWgfiFp7JIGUgSAYn2rfPq9JqNI5rQGubx/hAAg2qeHX8yReJIc6HkPKf1rk6NzJHdKc008FE4C9SbTMq6ouoHr/uo+M6aU9I7mqCyr8NxJipfuzlrdp9fqOm+Xp+0eEDSH43cLWswUss6idR6DnWhuqk6Ye3IPnsna8sOEgDOhC5ioMFZHXkehHSuktzX7haa4FiB4yCTtGlWNxyofhca7T4h7mNv2UdhhxdAFoMchKgS0TBJaT61bYa3CpNudRXa+AWv6NvckIvr8Cz9qEQsISminnenLqIqvVzljDuGFkoWk3ELJ75Lh2iP11ryurNSB7hQKYJ6rggV69kzXMY39lWvLib1RqNP7nOHHhMHYSvF8Lt3MqNPXnrXJfo2ve1pJB/cI7rVA4Ok+DRRv51kdpAZbjFgHN/wmDlRxThZibRAPSY96MvpczpNzG4/RReHBLkQEjMB4/OtDvSHuY0UAe+UwRGBurZnxTNatB6bJpXOdvGRXChZapfjltZ1HmSa0R6OCNxcSSTym6ZUE7Q2pMnQc50PpW6N8bRtbgImMgKnFdr8GRDsI84IovkieKdlL0ygrfadWYLhcO7jrGVfnFc5zNE2Te1g3Jg1o/EV7exmPPie0pRmAKltVE8gogGNzJqTdPUMO9thNcYw0JpawwQASRA0nkfWuPqNfsdsaPoo5gpO7CBlB01rqwaZskYe/k8rOXKy5iSUDKJ9a1u9RLoWyxiwUm3KxuOtW7eIe/l/rXFAbXcDYV5jWanUvkczdQPj5WoNAGFDhFnvbpuA5FbwuBGkben+6qhgDi2N/F8oHAsKHa7gxSwXs33XIdtDMnXXeedaRHFFKQSHWaCTJCV2O36m0bV9RIESJMkdelWywTmLptNi7zyEA4Ws7x5nd0UBROunvTaUMa0k2o82aWq7H8aw1tf4e6MtwmSzAEMeWsTt1rqaSeJsdP4PfsitLjeB4XELmaGn8yGD8xv71tdBp5feP1CFElHpgrYsmyqgIVIAiQJ5+Z5zNWOjYYjG2gKQLEtXszbyqhd8qmYECfWZ0rls9GjBJc8m/yU2phiOE2mUAzHkYqxnoukZ5/VE2V7Z4cq6BmjoSI+1UP9B0zv/p1fUf2UyoX8BJnMYjaqT6A1t7JD+f8AhMCjcBooTeuj6dopIYjDI4OBOPoq3t7ry/hLaeJiTroCdJ5aCtA9N00eSPnn+EgtxwsOuK725iU/MDnT2hW+uWqniwSukzFBLeKdo3S2WCaroJ/uqoEuNKw+1Yrh2Bd7sncnxHqSdf8A9NVzjilSObXe+zmDNqwqnVjqZ312HyiulBHsZSwTP3OX3HOJ90qgfEx09Buft86TUvDB9U0Ee8oFeIsQMwB9a5s0EE4qRoK0GIdlavECDOk1ZHHGw20JOkF6OJNVrS1psKdIL1+IczBile2N5DnDIU6KTY3tUoMTQ6zQcBOIEnxnascjVZnJVoiCU3+1TEwkk+VKZHFGmhE4bBY2+Mxiyn9znX/6iT84rPLqGsbbiqy9oROB4FZDxeuPdHXVV+QM/WuZqNXPYDaAP5lV7yVp0wWHtqSllGBHh8C6EeZ5VadSdOwlxLt39Cq7cSkcOrlriCJJGg3rm9YuySbUNgo3hvEO7ulyRDjUedX6fVdKQuA5SEZT+5icwABid/lV0Woc8taDQJ/ZMk9lGzMbjFkgxp8vaqHywdYslFfKeyFkTjMQpIS64WTAnbWusyX2ilSQujnGlrbQNgf9Vzm6508RjYKNKzblYHjuAxD+PMVnYH4tNqrjb066jbtWVYQPBsRisJhHvtCgsTleZMGM3vFWSSRyagRRnt2S0atD8d7dPdCi3agFdSTzPpyq1vpzC7c45CG/wg+zvDEd2N2NRMnnU1c72tGxDblarB8LRu7UAEBpzenKuU7UOaST+inhYX+c204m125alEJXKOokA13jpnO0YYw0TlMMrpnZqy922HWFBJOUToCZA9YNcmNsrZfuycc55RHtQXajit/C3FCvKEbMP1EGusNRI1xaSgXkcKPC+1L3SFIAJMTOlCTXvjbZFp2zDuE4uY11+JxA6VVF6w13II/JOZWeERg+Jk7zW+HXxvNB2UfY7hMExYPOtoktAsKKwV0FtDV0LvcqZR7UHx3GCcq6kA/PlTTvBO0IQtIFrAcPR1xpjYWmB85DET6kA/KsjjghbGi8o/iPDe+FoARpmjoW5+wpGMNABCR4BKKwPARbNsRu37+4q/o+5oKoEtglbq/dyqT0ED1rp8LCsbx3E5sSF/sUfWT+ormas7pK8Lbp8MtEWLy/m3qkEK6ivMRjFWoXhEMSy/xfWBJPQVWXp9oCuw+Gxd4GLeROrmD7Df6UnWaQSDf0yqnSNCGX8PWYk3L+XyUEk+5j7UA4kYCR0/hWXezeBsA5u8ut0ZvsFj6zWPU6pzKDBlJ1XI69h7NiyjIoRiRpAnXrWeWWbphxw7wl3WiOF2i/eFyADoo6f7rPpakkJeM+VCguM9nbvdF8PchhqVOx9Ohq+VrQ4Eix+yChwe7dUpau+I+QOg6+dM2Bhdd2D+6nZHcettureUHnTv0kLY99IbigLfZ/+mHutl02B19JoN0zK37qBQJVXDuKBMwmQTGu/Sn+zRgYTBPMQ4yqQeVTUaaFzxIeUzisli3yuQBzq4MirCVe2+01lFUvfMXDyOgj0rkM0k4edgqlZbQFfxDtDbw9ycRmKvBtECdOenL3q2ESTv3NzXI8fRTcG8rn3bjj93HXRatmLCGVEEFj1PkOldjRaWHS7pK9x/oqnPs0vcNg2t24fXN9KpfK177b2U7Jzwd7qgKFB6TWPUBhzaYOKZ8de9hcIbisFYawD18/eqNMyOecNIsFQghc54QrX76A6vccanzNeh1G2GM+AEzV2YYq5YIVdIABjY15KGQ3vaeUrjmkJxZWxZgsNIgddv8ANbI5nvdnlSrCrw3ZvKzTooH1pndQmiEQwWmvCuGsjh21UGYPOKzSPOme1zm3lKWI7F462+JyMhWVkHkflVWvl67jNEKGBXdRnNFB3MYsshlSDoQDqPWpFqNVG0FrrCsEhGE54RhTlDZtG2JP1r03psskjA95FcfmldITyrRhQzkgabCefnXV2AnCm4gZST+TNbxTsJZHG39p0kHmZ3BHn0qt8VOwrWSgspPcLggDtr9q0xRVysskhJRF3DDMD/bVu33Aqu/bSovuzaAedO4pQEp/lBuYl3OYK0GQOQUDfYHSI3rmTsIe554Av9AtrHtbGPKtTDKT4bawDG0z7nWvDyepah7va4i+Ahvd5THCcNtSc1tT6gV2PSZpi4ic2ldI7sVLimDs5NLYBG2UAa+1aPV9RpeiQBngKsbicqnhimSASI3nnXC9OEz3FsbqTGk0vjMnQjpXrhJ1IRuw4GiEgwVnOLcHcXheW4IBBCkSJHL0rnTwNjnDmn5TXuCQ8QxVy9d8RCFQTPKBWbWzOw9w+BSZqlwPiRxUqJEDc6TVLo5R3TGlpcPjWtnLc+EDcTV8U7gQ13A5pIQq+KYu2oFxJz8hyIpJZImjfFe4+URaWB3zd466HassomLRbsoikzsYwtaZrqhQfgGhnoavjY5kZfMcHj6pQbWaa0pjIPGTqIiOtUCSRx9xwjfhGcShVEaZR51NSfvAwKE2EoCTrrVzXkCqTBZTA8Vw6KVewGZRlVoESDv6VvfBK42HcpQ9o7L3iPFzeyFwDAgA7AeX75UkWnEVhqjn2ghdVWzKomrdriKJVaYcN7y9cCjoSPas82yJm5O1pKZcPYFmzHK6mNazyg7RWQUwUe0uGuNgrtxXDgCGk8ucVo0LB1QSKTlh2krEdmLRa9aC6NmEEco1muprXARuJ8INXd04YRZNx2B01ryw0hfB1mEYPCQnOUhwj2+8Uq2p5VB1G9uERS1/8PlALmS1eiDdrAXclFqpxVxAsAxBqicQSM93ZE8IS7ibRGsZxp51i1IgdCdtWkBxaBvu6rDlSGGkbgedJExkbNriMpSStHwm3/8AzqDz29K7Ggh2Q7T5JRATJLcV6BrapVF1r02pM0xaLtLasVQKNIKi4JoqKy1bAoFFWXl8Leh+1Uaj/wBT/of2RHKS2cCFt+AyT5/rXz8+nOMQluz4CuvspteYRB/900s2tdCSyLF835RpEYdtDn1FbNFO2SLbqaI7JSPCt7vLBUCDvXS+zjSxiSJuCluyqrl8BiQp1Gp5UkusYHdaNvIoo0VC4wI1EGqOqJQC8UUc2s52g4QCA4XWYgeexpNQS1uDhMEJw7h7WSLhOw1ArmHV2drUSi7ePF1SQGArUJiH7SgMo4r3qgKq6V0dRtbGARlAcqeVMuS+YMwsTrp96ywTRuaTLY8YRNpVx8okKrsY/KeXT1o6p+BG11j5QrukeHx95rvhSIrNtZG29yllM+IYtbiizcBVzrt06VnDXh5lGQoaOEofMpgbCtbXEi03C5lhsRpqK9G9ioBRSJK5iee1VE0aCKst3RBpS02imvZ9jIdWAdJPqDv+/KsuqAraRgqxpNYRfEO6uXVKFgCJc+enWqouoyMh35fRA0ThJe0Vu6ttlQuLTHns1bdI9hcC6rCG4jA4QvZdHW8mXcVZrS10ZvhWNOF1i3butayu7BT8QPSvK9RrXe1ALDYy2wvMLbGJ8LV243AxguH1VfdbHh/HbiWh34ZyOflWGR73S2x2PBT7vKOuYkXE0Qgbk1nkmNbDSl4SVPGTlOvKnPtqwg0YX1q0ynxSTUc5p4SrecKx6sltOegrqaL1Jp2QEZJq0x8p25r2AWdfA1FFXeuxRCBXiUEVZQRUruqt6H7VTOLjcPg/siOVl7mOZICjTlXzcTvbhhoBXHlH51uaE+I0Q77W4B2HeUSj3wo7sCdRzr0MnpDBoRZFtzar3ZVNm8diPD1rn6XXv29J4JaOCiQpIOh0phGW25jseCiCh8UxKyBNP1+rACGogIJ8TmXpG9V9DqCmlMQlK4sXPCDI8qz/APjS02oBaNQKixGp5VdFEI+VKVw8MlfpW0vMhocBLVJa18d5a724MubwhtJPPX3pC33NbVhFaDiWDtPDZA0Eaqf3pXUn0kUrbaBf8JQSEi4lg1tm4yTnI0HTppXE12lqQBmWohVYfGC5aZntHOBA8P7jWuU+B7JA1pwjys3ee5mMI3sK9FE1jWAFDa5c2AgEHka6PJtVom1BFVOsFQK25ZDDKKVri3JUXvBeH3TcNsAkD81TUTRhm8lPRK6Db4KpsoCQFGtefOqcJD5ThtrG9uu0QuRh7UZEjUczXZ9M0RYDM/koO8BHfhrwJrpa8xhbe3Un/FJ6rOGt2NT7aFrpv8KzrrEdOvrXlOoGnCXlLcWli63dlNVHIVpY6WNu6+UtDhI8X3xfu1ECYExW6PpBu8oZTVLrYe1kdSyuYnpOnyrKWtmfuaaIR45Qj4PLGQbQTrrHSrRJu/EgRXCfYWwGEjQ9DWB7y00eEUVh8IcwMxlIMitOnI/9gNFtFMa4WkS4GEivoWi1ceqiEjD/AIKzubtNL2taVUYoSKIUK+sXKClq8NURRNKVEluW1YkHcGPlXzz1BkTtQ4E0Qa/RaAoXsGijXQ9edVTadkQFmjWEeUFwbHvmKPJXXU8qv0ur2Atkd7SPKr7po+MVcqH0/wAV0I9RH02wYxx8ogL3HZlXMozTyG9HUaN7m9RrsHFKMFmkKuKYWzKQxHhBq3R6M6aHbIrQ3ws3gkxam4O7Qqzb5jz30jUChKxmJGHATbaKnwnC2bF1kYxcImCdPUVfp39QWUpxhJON4vFLiVCiUMew5+9M6GNzCTygGm1uOGXQQogyd+lURANaA/ui5qF47btF1RwI3E1VqWG9vZKB3R+DxSAZEAHlS6eUMaWMUINqeIUyZUetXe6MZGCi3KATEhUJI02rAZGtl28lMQRlW2LNoqDIq7qRnkpg4r895Cxgak8utdiwBax8q64jKQrKRpsRBpAWkWCibVqMQD15TSkAlEI3s9ib/jUHXlG9U6tkWCnDsLo3B8ElzDKjhiYgzPvXnZ5SyUlv5KxosLjnFcMLWKuooICsYB3r2MDzJA1xPISjBXT/AMLrtvuWBaHLTHUV5r1phLtydxwtfcvMCRXEYwOpIAvuG4DxTG+s10Yon9QA8KEbUJi8Klu4XfU6x5Vnc5xJjb5QHNofgWOdiyshZVmNuun0o6qJgAINEqNKDvO5c5QAWMRO1WtDQ0X2Sm1PBcNulzqSyidDyqwfeimNtKtRhsdbK5Bv+YGarllbHDsYOeUzUXwq6BcZAN1ze4rrf/mZ3dZzCcEX+n/aEmU0K17VUqt7dRRBhTNMgikmlTIlDSqLNPePePtGY/evmHqLa1Mh77j+60i1PH4/PCASfKrtXqn6zYKAr+qAACN4bbKqVZd63enNc0OjkZd8IFU2MOQxVoaZMxVMegkbqPb+fwmvuj7bgDU13oHsjbTjkIObfCpx10RyJPKnlkDh7kWWFm7HFnN429Aw5E6HzrGYzQIOCmJJNL3G8Kvu+d0Qidwdh7ij9ncDgoHKxXG+M3FxPdqR4TB8qujg3MO4pS43S3/DcYCmWRmyyDVbTZDa4VuUi7d8PvYhbPdGIOvIzy19zW51Aiwg5OOzDvbtrbvKAw/NMzWZ9VVfKhNp/iL4yifzbedRzgW+7ukaMrNcbufECDlQA6Dc1zZdI57g9goqyzweEuw4bKIJj0rHNAGvIKIYey5Vg72VlaNQZnlXoZG7gQsowm/EHzRcuASdo6cqyRCvY1E+SlF1s7lZAI5VrA2tBQWn/Di4oxEmCsQfKud6qPuxfn+idopdbTDoXldBXOjbp5pLYaFJtxC41+JmHH8xMR4kX7sK7HpTq0xHhxpOMlbLsdw5bML4SWE6VzPVA4uBOQmkblOuLcRFtWJHLlXIghL3ClWTSF4NxQ3oNswPOteo3w4cUN1ojE8ONwNJPeUIQ9/vCbZYXhUYcqAZka+tCeAnlB3tQWDSbzF0OuojlSyGogGlJ3yn2Bw2Ql8x13n6UsOpfHlppSlM4IsSyAAmpHp5dQ47B8qE0r8Bw827ocsSTp9K63psUmm1cd1RsGvkJSMJ1Xu1SvDRUQrpBoqKaigir0OlK40LUWT74zmI57epr5pOftO6XhayOEY95EVrtwaKNI/1zo+nGBzy2Tk8fVBwXtrFOwDDZtq1dHUQvDg4uQIV964ANWg9adkzXTe1+SoEvwuOAJE5tdK3RtaBScZS3jdpjczd4ywNIJitBFfiypax/BrFy5iSTmLA6NqPrVkpDWbWrPm10ixjbiJlIzHYH/NZInysFE2rAO6SYTgiLcuF0BNwyzdZpnylmCmGE3OCSw6ZFJDQp5x0rUW/hIKZpR1m3LFSvhGxpXC3EWlcimwIO9P0HEpQ+kLdwrZ0XTKD8qxbKkbGflWBwolKuM2riXRALI2/lVkkhhvdwp+KqUWI/KNP31rJJ0y4lWB1YXMeEcKzYcOds3jnp5aVdqNRtm2/GFmaywnmC4bhLkhTIXQAn7TrWGWfUx8jlTaCuc9sLYtYxxbJiB7dRXpPTyZNMC4Id1vfwdsEi6xEgnLPQxP61xvWoXyOaGK0cLe5riMVJnXTSuBJHs9rhXlSqXMfxLn+MUkRKfY/7r0Po1fZiB5RBsph+HpD3GV2O2mpqj1a2sBCd3C2eJ4VNzxNmTLoD964rZ6bTeb5VNWjuE9m2TKy5VEzrMmu7D6PqdSwPcQL4tIXAYTXiOGcKWQSw5DnV8vpWohG6MWe9IslpK8MkZjc0J3neuA9oc+pSWkKwkFBJjlW/CgtIj66VUYHOb+eFXeU5uYO7dEGEH1rpRenTze5zeAhuCtwQyjIzeLkaq0btpdHe1yZze6KwwCkBjPma3aN8Wn1LWTHnv8APZJWExr2wVS8yiigqnQ0VFWo+VRFW3Acpjof1iqZgXMcB4KISrALbuBTzia8JodLpt22Q5WhxIROIwYZSGUFTofStkvphrqUNoPPdLvVN/DZF8GkCB08qslkMNOblEG1ksXxNlUhxNznVD4YXDeMHlElBYS/k1u+Gdv8Vl3uLhtN0i0+U4t4kZfEM1aY9SZH7UjkNhMcuc5E1q173NcoGkp1wq+HOo1qyB1nKJBpe3UIcnUpSTkm3DhFMMHeV1nnWrTO3MtyAJRAUqJGvOmdujtwyoclR/mHiCkRInWp9uJLW7atDpq6/dAGY7eVXSkBvUrCAHZKMbiMxOQielYJnNf7ldW1JUwuIImBr5muU6VhJIBTWFzfimPKKLSsTbbxMP8AfTautBDvPUIyOFQcYS/hVm53s2SZnMBryrRM5mypB8INBvCA4/I4gjYgLBKFhyyyAa06Qj7IRF2tH/6yuj9hsOmGuYm3mOXMpXoJUHTy1GvlWF+qaKdLzSvAFJ7hsbee8M0FSNPmR89DXG9QdvaHH6j6KvdZWc/Ffh5y2r06K2U//IGPtV/oMn42I3lZnspjlt30LGFzAH30+8V1tTCJIy0q0eF2xOHK9xGkwNT59B86w+n+mtOqF/h5r6Kh52hOLj17UBZVIGalKKvE4VbghxP761k1Gjh1A+8aD+/6pgaSex2cW2xKknWRO49+dcDUehPEgdE62+O/+U7XDuvsXxTJIMgjQ6VTqW6zLWHarWMByiAFuJpBI2NY3wNfAA8e5Q2CguH3Gu3MpBhNz0rXovSWylpebr9lH00J7euBRXsI2hoAWUqjD4oExTEqBGK80qKh3cbUbUU1oEWosbacLiDbQyVOo96+Z6uB0Ejt/YlaRnhaG1isxK10YPVJ5agIweEC0WrLlutUkDm/VC1nOJ8NzXMx0jXTnXKe5/uaBlEcpTaxyXGazcWYJ5chtSfZpG09iIolQbHorlRz2row6d7RuKjm0quEIQzu50J09KvnlwCEaIFrSWMUgURv5VY2RsjAQoHdkTduMbWhjTWqi8lpa1NQ5SS5xVrIUgSpOUn1pdPM4As/4ogBajAYoXLYgwYrfpZBKylU4UVK+iiC55UpjaHW82oCkr8WzoUtyTOg6Rv8qqax5iLTxd0rdtZVfBbIVYOjt8Rqja1rKcgStIiLA1rcxkW0UqbK5HxDsw9+WVvCCBOWPaeYJj5Vk08j44ydh/3upe4qfZjBNZvKuTKACGPoSZ8tJoSHqkE2rWOazlB8a4QV4l31tEv2WtiQ2pUM2UwOTSTB8jWuCVrYCxpyD/oSFwJsrb4WwLTRCsCFGohhG08ttPaubqI9zrGe/wBEep2R2IaL4f8AKygenM/U0NU0GZoPFUla5Lu3XDv4jB3QsllyusDcg6D3115VZoNINNIXE/8ARU3U5c0sdl7+Ze8QqvNgVMDyIJBNdQvGaVnUau24J+4RVLZgAIbqI++9DT/cSBxz/ZK8hwTC5cB1Feia4FZSF8j06CvS7QpG1aDSoqrEWFcQwBHnSuY14pwRBI4SdOC5STZfKDurajzgiudN6Y134TjwVZ1iRlNLFlbSkDnqTzJrdBA2Ju1qrc4nJSniWPFWOfSrJS+xitU1iWM+gj/fyqsvRCd8Px4fb9zsPl96LXWnTNGmrEF8pqKLMEAY1yF1aAZjfKNfTavGeqgu1lNHNDKtaaRTXAmZl+KTp6GP0rK5v2Z4c0ZBr9VLtFnFBhpMkfKteqmBvnIQaUMXGWSdTPyH+taVkRDNrea7oArOcRsj+JtukZQpDHqYP+vnV2m0/spysDxaV/wdxVN3LNwdGBUqQTAEfFPnXRLWtaAo6SyjFw7tlBEA+e2gPy86xP0+81wEolxlUJYK3oD6KdxMcuo8/pSOgEZ9uaTFzT+aeC+WJCjUweQ/eunvVnS3OpgykMnZJEdmDZtFliBGwG31igIWtJNJybFp1wL+mczNpoAOewmZpdOwxHcVA4EV3V3EONBnKR4RJU9YBGvvJHtWiZ7Dj81WHe7KVu122/8ASAA1EkTy5+vpVLpJG4YrC9xGFLEOyKrA6kasBpNVviJYCeCl31Sk+JfkzbDkegpRFtFAlHeFHCao8A77gwB1IB3iftWhpjfGQ4X9OyoyMhE8KsIxLkA5mIb/AJDJmiT5kj3NGE27a7zX9LRGaQXE3VDlVVBzQQJkqAw18tJkelVzPDTQFfyocok3gmQGWY7+UQefqd+tBrmtq8oEo3HYqfCYgkZZAP8AaNOmlaZn7/YaA7YtG8qNoTbChoOaTtBGgE+Q96zxteGU3lQOUVw6shII/wCQ330naY2+dWxe5hdf17pT8K22+YZJLZR05axsNKR1vaKJPfjx2wFNx4XycQZCV3hZMiNtxv8AWtMWtfGM+O6JdZTazilaIOpE+1duKZrwKKld1aW6VoBQV1q4aJCgRGelIRtRDQo9KgUSrimMIHPXY0CUCVn3edT1rJLVWkKHu4tkttEeKFUc5kSR6Lm18xVbpLBITsRnAMfBK7dKeN+aRBWnTFAQSd60bqTIzPpNG8Woszxq2wuZwBJgDroPLzrheo6djniWs8BAkjhU4a+QuY9Sfce2/wDmsDm2BI7kZSWQrMDiifCx0YQIiZmTEnoTr5UWe/Ml0f1/35TtPZV3Fe4Tk1QAydZ2GsfOrot8gJaMUko9lRZkS2+nhA84q3dQsZUFqi/8MA6f4k+v7NJI+gKPdAkkKlmE6evpty1qova5xaDVd/qpkBTzhwJ00iWBJ0YidN6IcCaJ4CIVOFxDBjvAOUba5QGOnoajJC2j+SCJxBLHOBMgcgNM0aAe3pV8lvId2/3wjuUL14oQREMDoPLTc8qhPu+D2UulHGYdiod1y7btLciPbWhMwtbZGETaFXGbqT4SeX70rFvaXV2JTbjSib5YMJMgzrA8xHKImacEuyCgSjcHdYoDkLb+LXXU0WvkIvJRCoyG2L6LcYc8jKsnMNTvIGlXywmJrwx3bgjJ/shao4RiCMozkSxOu2iHX20PtWXS04izkH+ERygLeOYvNw5jlylusHT7fWq5g48/r5S3lNsPiCgDEwSTAB1jWdthoNK0MaWOLu6F4VmJxzuUIAhSSAuvLr5EbGi/UyuIoCgoV62OEzsJEnrtoB6/aqI9SHElNWFRg8Q/eiDoSZiBMjbXSl0z3GUtHJQTW88BmfLmXYDfz1XyJ3NdMtIBL6sdh/hBA40vlaE8JgFumo0H2rLLG/Ze380AjrCMqh4hgCANd9PLaNParoBLF7wPj80QUdw3jqNCt4W89omJmutBr2OADsFG06tuG1Go/f8Aqt7X3kKUocSxIt22jc6D1NVTybW35wFOEHjOJqQygww09Y6UxfjCFoU2XuoBmkDYaT5/SKTlNVpb/LHYhn8NsfM+1VNidIfdgIUruMWpQEahNdhI+QmgWgDb4UHCzeHxeW8D1qkEXaAOVssLbLrn0iNJMCeR9quGRZT2m1vE+Cecbc9pinMor+EUo4ydvJfkSNfeIHvXK1zyPyCUqKWZRconXWB6anz/AMVkga6QAtF+fywoRheZQFIgK6mARM/DPM61Y/HtoAjCJql9h8RCsAgCmJIkEAnXWeUmPIU7HuawtDcee6AKGxZB1MqgGUhdZk6eQ/2KLnM20bDR4ylrNqiTqATl18P0g9eX+KxdXc8tbx4+fHyVKUjZTJGTK4bxNrruBA26CrH9JzA0ja7uf8IqtbKhshzGBvG415cth86DOne0Zx+ylIbOEdgJh2nbXUDX1GtVte5r3NHdQ1aMS9aUDwsW5EgREjZZ1066Vr+0RhgLQbHnx9FBQQFy5IUasBIk7kaEem9ZjMTSLlZhb6mQZy+uh0E/Wh14w4teUEJibBHjgZJEAsCToJPIxIPpNB7LZuaMds/6UVRih4hlECNY15b6zUDSRdV9EEbgb39Nctp2WNCY189q0sDKw0lHKT2cWTcDkEnZo8zH2NZw4vkDvPKh4Vdm6cwVFJYMRHOCGEee9SNrt+1gzlQeUHY4dfbFraII1BBYEDr+laBHI8BrhRStA7Jy11evwkzA0kzp7a+9ZXvc0X4KitwmOdLbEMCMw8JCkGQeuoI8utWMmkjgJDu/BARRdgvdUKFBGhECIMnU/vnVEL5JKiDRj4r9VCML5rBsR36BhLQNIMxGvLWa1NY7Su+9bd2hVlXDFjKTaUqG3G+2kfepqNUYxcLcHlGlbgoCDMDlG/6b86t07yYxYwEqMUM7MVEhCFmRrGvzmtpt5NDivz7qUp96o+JFzKOarJ/xyoSahrBlvGaxaKsscVCp4R4vPn+4qRepgxihnwhdJVxDiOdxOYQDppud6w6jXl8recXj5QOQqLF9wzSSJOuonodRr7Ve7XuDfogLTBb5fMweBOw00iPvUj1Blt4OB2Vlqy3ZDgszM0A7HxeUfWtenkc0l138IE2rDcKLKOq5oEliWEwCSBp8xQl1G2OwQLU44WeL9y7gFbmbe5lE67gSNB6Vyj6kWPLQQR5A7qJrgreh0BXQ6kzB6E7HU0kWpeb3Cx8/wmVy8T1KAAacj9j8q0umDvw4/wB8pdyvZbrr8JZY2JjppUczVPGRbUbUTxAocoAtgD4VE6jqT5eu1KdTJEdjAGgDtnPyjaG79nadCZk8hpoN/aldvkIcKJ/RLdlW4fFqG3I5befTp5VdFMBkoXlVYC8+RleW1aY5Akkeg2pWPkcwtzm/9+FAUZhLahZBAudSegOoABO3SrdPAGx8jf5+fNJgQlIGS6ZJYndpJn5+dcyUiOYdQ2fKYAnhXtjgrRJkkDXcdRodqsG2KUOab8fFoE2hsXcvT3ht5BmME7gctOkR8q0znUX1NtZS1aXcSxLv8R1JEaRIA229JrDPLI59vGPomAUExcqyEZTEA9DsDp5R8qDSTQHdQqcsgZYgkCT1gae1UPft3Me3mvyUCpe6zbDxASAOvP2OtLG04A/JFFYWy39Uq+UZRvpMz/nauvp45admv7JSQkIx+XwydNOdYCH3yf1TI7GYBmJuW4UEliOgJmBXUEdEyN+qqOQieErZJbM7IRMXJjXTLAGvWq4jA5/UcaTgECka+MWDluXLjRAfSDG2+tWS6yFja3ElAtJSTG4cqZGzCW8jpP33rCI917Ub8pthVtJYDkRcDaGZnXQR0irxAxsVnDgeflTCldxbktrBO8aTWDU6uTfuB7dkQEMzByZ3BmDt/wB0S50wFJQaKZcOxTKjLGjGQdo8iOYrVBqHRxltYPB/upd4Rl3GygtsAxHPnVw1RLOk/Pyohb9s20ULOVtwDp/3WecSRxtDTg+FFW+LK6RmkRJJOvXWkk1BYwCrxm/3Q5UkxbFgDEDnFPBqSfx19UpHhE22toe8y5sxjWND09K0gQwnq7bv90wX11wCbmWPYH/uklFfetFFSxdL6y4Y+M5FPQc+sVKDnAyHaPjz5QBzS+S0zXCLJmOe00phlfJ9weO/CKni1u/AwXMd43pNQzVOJjc0Z8KYSvDoC5DyvtrXPh0wEgZKdqhPhNsQg7sCzEzqTvXbl0zOjshyfJQtB37ZVw7ZY0DRVHQex+5/HelAmq8YCpsfKedaZfU2xMwD8JgUlxBnUac4rjPMzgHZz2QtWW2ZADl0nfetb3SNaCBjCACqfFTIgAg66b1SyR26hx3U7Ky3jFWAfzcq1tnAeGdkB5V2NxyAKVkttpvWjVOYQC3lG0uw+MzAgSNdZ3BHTpvrXNdLjY4fmnsjhD4u4c2cNry9RUc2gHNPygPlEcN4ldcFrhY5fFHWNABy3IrazUSHLzgZKhvtn6IjimPIFnvLWrNlL5gSuYgSBkGmgkCOe9Z4dXFqXGPN+efjHhdbT+nungJcacBdfTyVVZVFI7wMWNy2oEMcveX1sqWIGUCSTBIJywNwa6Wk9OFbpOey5QFqeKy3WDZwc4UiA7fEmcAQgkwGhTDGBpqJr1vpMk0u9h55tEIfhaQQ1sC4xti4qsLitlYNlLDKVX4W3aDGhMiZD6dLA8vw4DjP8KFTfD3wwYm2ZZgJnQqCWnTYAHUT71ZJDquo045U2hLMXiUdyxRQTuOkCP0rHLKC8kgWgisdwk2lDLczBuo5HlRkjELA8mwm70q+E2LBU58xeT1jfSnhZA9hcQg40aVWDYrKjXxc+k6VgftyGhFX3cyg9SPaqWyyMkGUpAU7Y/pBY13mjqZXXsRa3uq7GMDzpyifMVQ2JrQd35J+EdguHIQLmY6jUV0tLpQWB7iqnE8L60jZioP796zyNc1+1mbKIrlWY5ICk6GaMzDGd7uVENevkDLOlNvkcz3f9oHBRVuw1wAgjLVsuldNGHApQaXt3CsGXxaVnOiewNzeUwKvtGJGhU8j+962RNeHFuC3wUtgJmHtFCSNq6QERZbhwjhZZsYWuEjRelec1M29+4KAJg+IJUlZUxy0rYdSXR7m4PwpwlfBL1y1dZ8xb1M1XDqnseHAWaRKcWMU91y3hkUWTy6icSYx2QoK+5h3uEMyiBuAYmK6Lo3yuDiMeL5QR2GuQkG2qr6zW+NwAI20EQQkmKOYnLsDXlvUZB1rBKLeFE2oWWaB0A3rRG+OaElxIA7JKoqIxBKxOnKlbLvGwHCNFVd/LedUPjkD9xKYEVSBw2HOYs2vQchWzaLtC1fabTXeatjNiykKnZvqGmN+XKnGwuyFLKOz20QEjU1qBigjshEZQVq5BLcjpHURBFZGkSAk8H9kzHujcHN5ChfbMyuWZghlVIAGbkSZOaNOQ29jkEcemzFe4+ey7B9VuIsYyicE3270o3LhkEqGYFGEtcAm3c723IVwrZX11B6bACtket1UQ2YPyeVygVXgeIZXXIiKQoAg3NAq5VkF4bw6SwJ210EaofUJXna6r+iDiQoJibii1lt2yLAhJa8cgysmma6ZORmEnqOggM9Smc5wAGP98o2rMbx64H+FDm1ghoEiGiGB1H6xAJFVf+QnaSXAfCKQ3XOY+Zn51gsOyUV//9k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&amp;Kcy;&amp;acy;&amp;rcy;&amp;tcy;&amp;icy;&amp;ncy;&amp;kcy;&amp;icy; &amp;pcy;&amp;ocy; &amp;zcy;&amp;acy;&amp;pcy;&amp;rcy;&amp;ocy;&amp;scy;&amp;ucy; &amp;lcy;&amp;icy;&amp;chcy;&amp;ncy;&amp;acy;&amp;yacy; &amp;gcy;&amp;icy;&amp;gcy;&amp;icy;&amp;iecy;&amp;ncy;&amp;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2266950" cy="2019301"/>
          </a:xfrm>
          <a:prstGeom prst="rect">
            <a:avLst/>
          </a:prstGeom>
          <a:noFill/>
        </p:spPr>
      </p:pic>
      <p:pic>
        <p:nvPicPr>
          <p:cNvPr id="39940" name="Picture 4" descr="&amp;Kcy;&amp;acy;&amp;rcy;&amp;tcy;&amp;icy;&amp;ncy;&amp;kcy;&amp;icy; &amp;pcy;&amp;ocy; &amp;zcy;&amp;acy;&amp;pcy;&amp;rcy;&amp;ocy;&amp;scy;&amp;ucy; &amp;lcy;&amp;icy;&amp;chcy;&amp;ncy;&amp;acy;&amp;yacy; &amp;gcy;&amp;icy;&amp;gcy;&amp;icy;&amp;iecy;&amp;ncy;&amp;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44824"/>
            <a:ext cx="2448272" cy="1795399"/>
          </a:xfrm>
          <a:prstGeom prst="rect">
            <a:avLst/>
          </a:prstGeom>
          <a:noFill/>
        </p:spPr>
      </p:pic>
      <p:pic>
        <p:nvPicPr>
          <p:cNvPr id="39942" name="Picture 6" descr="&amp;Kcy;&amp;acy;&amp;rcy;&amp;tcy;&amp;icy;&amp;ncy;&amp;kcy;&amp;icy; &amp;pcy;&amp;ocy; &amp;zcy;&amp;acy;&amp;pcy;&amp;rcy;&amp;ocy;&amp;scy;&amp;ucy; &amp;lcy;&amp;icy;&amp;chcy;&amp;ncy;&amp;acy;&amp;yacy; &amp;gcy;&amp;icy;&amp;gcy;&amp;icy;&amp;iecy;&amp;ncy;&amp;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44824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6" name="AutoShape 2" descr="&amp;Kcy;&amp;acy;&amp;rcy;&amp;tcy;&amp;icy;&amp;ncy;&amp;kcy;&amp;icy; &amp;pcy;&amp;ocy; &amp;zcy;&amp;acy;&amp;pcy;&amp;rcy;&amp;ocy;&amp;scy;&amp;ucy; &amp;shcy;&amp;kcy;&amp;iukcy;&amp;dcy;&amp;lcy;&amp;icy;&amp;vcy;&amp;iukcy; &amp;zcy;&amp;vcy;&amp;icy;&amp;ch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&amp;Kcy;&amp;acy;&amp;rcy;&amp;tcy;&amp;icy;&amp;ncy;&amp;kcy;&amp;icy; &amp;pcy;&amp;ocy; &amp;zcy;&amp;acy;&amp;pcy;&amp;rcy;&amp;ocy;&amp;scy;&amp;ucy; &amp;pcy;&amp;scy;&amp;icy;&amp;khcy;&amp;icy;&amp;chcy;&amp;iecy;&amp;scy;&amp;kcy;&amp;ocy;&amp;iecy; &amp;zcy;&amp;dcy;&amp;ocy;&amp;rcy;&amp;ocy;&amp;vcy;&amp;softcy;&amp;ie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data:image/jpeg;base64,/9j/4AAQSkZJRgABAQAAAQABAAD/2wCEAAkGBxQTEhUUExQWFhUXGB0bGBgXGRgfGhoeGhgYGhgcHhwcICggHBomHBwXITEhJSkrLi4uGB8zODMsNygtLisBCgoKDg0OGxAQGywkICQtLCwsLCwsLCwsLCwsLCwsLCwsLCwsLCwsLCwsLCwsLCwsLCwsLCwsLCwsLCwsLCwsLP/AABEIALcBEwMBEQACEQEDEQH/xAAcAAACAwEBAQEAAAAAAAAAAAAEBQIDBgcBAAj/xAA8EAACAQIEAwYEBAYCAQUBAAABAhEAAwQSITEFQVEGEyJhcYEykaGxB0LB8BQVI1LR4WLxM2NygpKiJP/EABsBAAIDAQEBAAAAAAAAAAAAAAECAAMEBQYH/8QANBEAAQQBAwMDAQcEAgMBAAAAAQACAxEhBBIxE0FRBSJhcRQjMoGRscGh0eHwUvEVM0IG/9oADAMBAAIRAxEAPwDXPwWyrjC21zBVdhlMsToNTyAn5159mjaTsfk+R3Tl+cLKr2Hi3cJeLqjckkH9mRVQMhlMZoAJtwrCyPEOwt23xHC4a+VH8R4vCZygTmB89IrozTOg0znVkDH54CjMlbPtatvAlLODGS8Pig6EEc/+VcDTRzPc52pN/RXWOyBwn4mXbSNZRCYXKpLeIGtrNJOynMlLR3HavjwlIB7Krs3d4g5d0cKXXVrssee0+9ZtW/SMw4X9P5RATPi/BrhW2MVi3fMwAHhCydOQFYoNUwF3QjApOR5S3inZmzaxFqzbv52YSwdhCDr5E1qg10ssLpHMoDiu6Ut8LV4Ls8lzMLSjKAB6+9c4TSvcALJUIAFq7ifZJFtwUJ0mQdQBvTPk1Gne0yUL4UBHZZTi3Y5lQXLPeZVGaGEe4mJroM1r2ENnbW7j5S7rFhWdn8Ez3UPeA3G/Kw2iqdVKA0+3A8Jg4E2VsuMLcw1sOtg3CCM7IdfYE1RE43t/DfBPn68IOa05C1d+2XCd4syPyk6SBPrXoNRG+TptnN3/AMb/ANpUA1whMBcRnbIWIt6QZH/frXKBYNSWtNtAxfnurM7UeIEkx5irIjDGx8r3Czy3+PKUjsq8TZS4uRQQOo0j/dbNayKWNsUTa+awPr8pW4NrzhtllTISGy7E8xy96z6Bjg18IAIBTO8qdzBWiIPMfvSutLDpzHtcasKsKy7fyL4ZcgbDc1d1BBGGtNkBBXYLFLdRXUyrDSr9PO2aMPaorHYAa00kjIm284UQWQkHT0rzcsMsrXnaRfH0VgwgcZh20KmCCCa4Umnk07+o27H7p8HCPt2vDniXKxqf3FesgZv04nr31kFV8FIrmDa1bLtci4BPh2/3XnjA7TkPuiVYBuUMPxhLo/qxmXVWFPLqhPYmA3DgqDCKxN1byhdSG3C8jWQvdNIGBGwFU+FOUozKoAkEjQxypm6AukdvcAQP1R3JPfxpDQik/wDE/oaUEMNnhRBC6FY27tuVZgf/AG6z8qvja3PYnhK61pgLVkZrYXxQI00JrfHphFHg2flC0dgrSspEBTzitEEUboyx3KW8pbxfhKgF1nYzWOTSbHbmZTE4R+ExQyLIO3SrmyEDIQBQ2Gv2CWNkw9wRnUbyZIB6zJrru1MO4tYcnGFXtTLhvDwLarcVCwWI30961RwNDQHAXSC4v+NeOccQw7WcyNZU5X85Gon5VWSyTfG4Y4+qdnlB8D4DicdOIxN3JaJ8VwxmaOnIDzrlTSxadu2JuR+n+VcBfK0WF7P4e9byWlCWlbxXZGdiOc1yJNbPC/c8249uyYZ+iz/EuJtYvNYs3O9UQA45TyJGnvW+KBs0YkkbtPhIfhbbgqsDbt4lQ6EToc2o11n3rl7Y3yW0kZz2wrGkgUVgfxP4Tat3hcw7NlYnNAkIZ2ED6V6LQStIMYzXnuleO669gjdwmBtt3IhEXMoPj2AnpPUT1pNRpphpyQA0/wAKrcN3wsCe0nEMZcZMMhyqT4dJA5Bi2gPlWaH05jmNa+3EeUpebwi7fa6+2KyYgDLlyd2uwYkasZ10mrdS2OUXOL28KNJBwi8Bwk23PdjM2+b+3XQD0rhT6kSDOB4VobSf8D4tcdHW8wBBgSIMe9ZdWXABrSSCmC0FlG0dG3G3LyrRpDq4miSN144KBoocWi1zvBII0ZesVT1pJJNzRdcqDC94hZuBRcUiCRmHMCYkdfSulLoN8Y1bCB8Ib79qFw+JIchsxUaVj+3SlwbIcfChYBwvcbZKXrZTPk1LQT5QPnWnURCCQOZwaPOa7oDKJxtvvf8AxsyEDZh+hqzWSN1TvubwOCg3HKo4Bhbli4Q0FX+Y6e1afS53wyAPbV4+UHNvIWkVIOkR0r1AY5rjVUql53Wskk+XKq/swc/e83+yNqbCrZGFzaCCFYaxXn5Glr9ru/KtXuKZghK7gVq1L5WQl0Y4CDQLyg0urfteICDzrljXDWwGJzacO6cAtNhZfieBSyhC8z4SOXka4m2XqbX9kxIq1Dg2JuLDoAxHxDyrZpCYpuoBwkIJGFsFu22QMY8UEg16Z0MDm9QDnJSAlWdxaPiAX1p3aDSvp9BQOKS8a4ZbfVWyOdjy+VYdToIQLBoohyzOPwzWHAmZImuYGmOSiVH8LQYa4eXPnWoGjQQATnGqe6IGulbJXOjiwmAtKcIzlBIjyj/dZWNLmgqUtIMOvhIA0kjbc716IwMLmu8fyq7WZ7VcbtYaHunLklsw3I1GXrr0rm6jUffNjDfd5RDbXCfxD7SXsZeF507tSsWl6KOZ6kk1riIeT3rlPW1dv4NhcLiOHWGCqtsW1YZtACo1nrrNYZIY5onge12RahNOtcW4pjC928tp27tnMBSQGE9OlVxRBjG7gLA5QLr4V3ALqpnXuyxYQABOv7ik1TXPo3wo00jr+HuqngvPbYDYk/ITtVDXsL/c0FWArRdicHYuoDiMzFT8DbEzM+dYdfPLDJ93x5HKvBsLV9tOJYo24sZVsxDuRJ6aa1tb631m7S0gfP8AfhZTHRSTgPEHbuMHau27cgs7rqzHc76SSSZ8quGvc1gBG0XVobPlUcR7Kd1fu3GdmtkjxwBJO4kefOser1PZnu+eyIFcrWcA4e1kLlWUYTJOu3nXOkh1Ac2Xbd8eE4rhMsRw63euAn8m4H0nrWpuiE0jtjq8/H/aFq9rOTxKSY/LyrP0Ps1uYSa7I3aqxL51PdtlbmR9qql1TCN0YId3TAeVDB2yBrtznrWfRwSah2xvCjqHCkMZaUZSUJnaQPvXbi9Klhbt2h2fP90pJKZYYK0EV1NLpAXh0go9kjjSJayp3ANdg6eI5LVXa+NldDAkbUHaWEkEtFjhS1Or0FT/ABAzlOcTXPdrwNSdORmrtMG4teXmaDG8aRSzzTbHNbz2rspSCwl18ssPXqK81pZNTDmQXn81YaIUMRfufAAII+LmK3SaqcRGFosHulAyq72HARcu43ExNc2bSx6VjJWWSDlWZSXiGHLOS0qDooisU8znu37atEBQ4RgxaYTP/IevOtmhdvfagwr+L4a40d0pInfXau45x2gFUyC8BE8PwLLbLMY00E1fFHQNlRraCU3eJyzIRIGoP3pXSDabCVxQxxSd6ARIOonlXNczdkqLUYFAdhHlVzGYVrUZhees+VNE0lpyoQqlZhyFK1zgKwmTdRFenWdc57S9nhxfFF1eMPhgUJGovXQZKj/imilv7iRyNZp4t9ln4q5TNNLmX4hcEZMUttvCFQeHTQHbb0rmaMyQMLZB7rTOduVH80vGwuFNxu5UaJp8upFQgF288oHKjhMK3o3IczVb3hQLb8Gxy2UDNhsiouXvIGpMSepBMa+dY5JgcMILvCaj3SrFg379tyO8tKSSo3I8/SRSwubCwg8pwcrV8Kxdu14LYzLM5YnLOsegrk6thlO/hWbq4W04bixdBt5IgagjQzXS0UxlZ0WAcKp3KzeJ7I4XD4g4kplQx8LEZW11AEROlWkSRRls/ubwO5Qxdpjg+IYe54QcyrybUeuu9ct8/TjEZB2/oU+DlMxi1eyTaMqm0bacvStw1UksBA4bSShylmEvNcvrlXKrLLEbTyHrWOOUSTe07ScUO6c4TJrrd4LeU7aHl71fJufOIaojCUGsr7h9koWBIYqdfKdaoh0csOp3UHAYKO4EL3E4xQC+YBevIRv9a9bp2NjbdAE+E7WE4QBIvKTIIOzLH3oucTwrxGAheFcSuWH7tzmWeeh9iNPagyT/AOXJZIQRYWuw98MJX96A/aK1A7fw9/KwkVyrDdjeldqms/HhCl7nBEjWrOu1zC5mVEtvjxFhObavK6nd1DML38JxhSwT3APHGtW6KTUsBdKeVFedacu6lkpqQ13EhDrz2rJ/5AQn3BNtUEuz4jyO3Smg1Alj6pNi8jwicYRJuKN9uVaOpp2tojHIS5Qz2wzF1I1ECuU9u6QvicKPb5TD5ROCuA2wTy3rvaKRsmnL5ORyq34KU9o0ZcjKTknxgdOtR21sgo4PCB4S3i3CzZZLtsyG0ZTy5zWmaHYA4JRlLFQPiBrqB7c6zPYHCk4ZWSn+JDm2cuhB3FV9MgUSm5Sc8RurdVLQzP8AmPLbmTvTANwWcqEFE3OIXyScgHlPtQNE2QjSX9oO0129YtYG3mtYu8gF1ztbUQHYEb5oIHqeYrpjWMdCHJGxW6lsezHDBhcLasKZW2sep5n3Mn3p9PI4i7Su5XLvxQy3cbIWMlsBiOepOv2rDqZ7eo0JJwzhDMoIXNnIAjfWudJP79o5Vgan3E+zwwqC5dGU6AGZJnl/1SASuBBx8KGgtLw3hFjHWLaIWAUZnknzhY9p9q0aTSRyYZh4/EUjnFZ/H8GucOdlzKUuIfHrt0E86p12nLXhrxZFEeCmYVV2RHdXSU1QrPi3rFrCHtG8ZvsrAc4WixPaHvAURWVpEMDoFnWdapjhijaTwT8pSbT3i3Z9r1oZbnLbWDXZd6a7oiRrrofql3ZpJ+KdmntKncoGEeIzGtZp/TnsAdd2juBFBF4nilq2tuwLLWyYB0ABnfUb1PUJGGAMjaWkc9v+0rRRymy20w9oGdZ0nfU8qo6EcEI1Aw/taNnhNbRDLPXb9K72lI1GnJJpx/VIcFIf5dcRrniKAiQUAJJ5/EIn/NcrRenSxzETE+3PwVY33EJBxE/xK20t3WV7c5hdEkmY8Q0BBO0aHlXbJa+lt2lqZ9nsFcQRdyFjuUBAPQwSaDG5+EXu9q842oVlICkjfMJgcz6xTkAFViyFfwO+c+kgPaDBSTo1tipj1Ur8qp1BcYyWcgWPyVUrcJ9acvBOlcaCeTWkOcdqpIpUMrg+E6TrFLC3UxykxvG280gapX4Igg8yDrO9dKCnbu5HKCheY+wqlzmh1FOAqGx4Tc6Uoc2O74S7spTjeIjMcwzT8PlXFmveXGiDwntW4G2zLmPxcorTpYo42EOFkoPa7lMsPhGKyx9P+q0QaOZzN7q29vI+qFi1desnKI0PWqtVpHGMFgo3ymBCGus1oEkjKR7TTtfPpsWC1yNBy+4ZjFcFCQWB1HkdqOkmc4U/zj6JSKQHbHCvltC20ZmymdtvpXd1f3bAeyraLKRYDsziLeJBLf0omQZk9PKsj3t27grqzlPON94LeS0PF+lZX6lrWbpMI7P+KzOH41lLZvDcXQg7yKjWkAObx5Q+ChX45cJJ60Scqgly8Xh7W7tzi95owzXQFt5SW7icqN5AsQ0dCa6r9Gx0e2vbfHn/AArGyFuPKYYjtjntObJKK0hJ+LXQEdK8+erDMRGaaTdJ9oIysSuEvXHCySXMFidT9avdMwAvPZLtN0Fs+HWrWEtZmOaDI6g+Vcd8k08oLMK2toyg+0d58YLTzNoeIjppvWyPUPaS2Q27gJC0HK2fYh7QsAow1036TpXT9GlbG6TqmiSOVW8XVJT+KvdsMMjkAm4T7ZYI+ZHyroepzAMpmSkaCSkWHwin+k6tDHwFDr9N681G+zuAs/sVcR2TE8LSypULcF0sCp1IC9Dy60ZHtDSH/itCq4W24Xffug1xlaN8o2ruaTUTdHqPILR2HNJHAWiBeUmM3tQdqtPI8Ne/6BSioXSjArcAyzz2NVu1MDrZMaHmlKKtSzbKiACsac66IZpA2wQQeO6WyptaEaGkk00L2FzTVf0UsoLirnICTlgH6iKuZJI5gc8UVfABaxlzhzhw2ckEGRvz0ObePIzWV47rpXZWnwfwVez8KzycrL/iFjgmHzKoaJzMQSoKwMpII1mTH/Hao85FIxtwbTzgg/8AA/8A6ZHswtt+lFhyFVILBTy5YyiQTodq4Ws0LtNcsdmjx8FZQb5SV74Dm2JBbYGdPOvPXIHHbiyrKCOt8KdNVckncnnXef6TMwbmuOR5VVo62NIPvRgsCnjI5VhKQ8awoGoYZDyPXyqrXX0rCUMF2s3Zdi7KySo2YVzXBoYCDnwmIIwtXw5sqeEj3q/Ty9O6OVBlC/zYkxJXXxDlQk1kj2bSSB8I0CtDhLmYQYrrelzOnj6b/CR2Mqq/YW4pRhIG/nSN+8JiHLO6YOIQCcCsyWRWtufzAmfvWiFjtQPYKrzwhao4thLrFe8uqLakMsCDI6/OtQ00zWbZXghBse84TO3ihAg5h5VhlkbFII2ODj4TkK+8FjXSjqoY5Whs2EGuIOFib/ZdLmI7zNIb4jpPtSad0ghLSKAwPomeNzrtU4jsO+Y5bwidJGtaCQMJOkD3W14/wW3i8Jcwz6W7iZRl0KxqpHoQD7V6LsqCuVdi+zdstdsYxz/EWWhVUwAoiH9/OuK9sbmuIsf37q0LQpwZBcZpLkDwgfevL6ifb7GnHcq8Aco3B8PS7p/45nXSZoaaUiYBzsFQ8LJcZ4dicIl63lLW7h0uDbX7V1jGx0jXu7f1SVQS/sy7WshZj4XkA7UNUQ51tCQK/wDEwG/i7IV80J4o5SR9d63RSNaxzieaTtRfZ7FZHWZlfhYnbTzrkzbh7mGjzhDdlaPiXFLxTPICbTG56TtNZOk6Qh8gJ+eyJKJ4deH8IudyFBmVMFtScp+taXaktiMYHf8AX6pKWgfiFp7JIGUgSAYn2rfPq9JqNI5rQGubx/hAAg2qeHX8yReJIc6HkPKf1rk6NzJHdKc008FE4C9SbTMq6ouoHr/uo+M6aU9I7mqCyr8NxJipfuzlrdp9fqOm+Xp+0eEDSH43cLWswUss6idR6DnWhuqk6Ye3IPnsna8sOEgDOhC5ioMFZHXkehHSuktzX7haa4FiB4yCTtGlWNxyofhca7T4h7mNv2UdhhxdAFoMchKgS0TBJaT61bYa3CpNudRXa+AWv6NvckIvr8Cz9qEQsISminnenLqIqvVzljDuGFkoWk3ELJ75Lh2iP11ryurNSB7hQKYJ6rggV69kzXMY39lWvLib1RqNP7nOHHhMHYSvF8Lt3MqNPXnrXJfo2ve1pJB/cI7rVA4Ok+DRRv51kdpAZbjFgHN/wmDlRxThZibRAPSY96MvpczpNzG4/RReHBLkQEjMB4/OtDvSHuY0UAe+UwRGBurZnxTNatB6bJpXOdvGRXChZapfjltZ1HmSa0R6OCNxcSSTym6ZUE7Q2pMnQc50PpW6N8bRtbgImMgKnFdr8GRDsI84IovkieKdlL0ygrfadWYLhcO7jrGVfnFc5zNE2Te1g3Jg1o/EV7exmPPie0pRmAKltVE8gogGNzJqTdPUMO9thNcYw0JpawwQASRA0nkfWuPqNfsdsaPoo5gpO7CBlB01rqwaZskYe/k8rOXKy5iSUDKJ9a1u9RLoWyxiwUm3KxuOtW7eIe/l/rXFAbXcDYV5jWanUvkczdQPj5WoNAGFDhFnvbpuA5FbwuBGkben+6qhgDi2N/F8oHAsKHa7gxSwXs33XIdtDMnXXeedaRHFFKQSHWaCTJCV2O36m0bV9RIESJMkdelWywTmLptNi7zyEA4Ws7x5nd0UBROunvTaUMa0k2o82aWq7H8aw1tf4e6MtwmSzAEMeWsTt1rqaSeJsdP4PfsitLjeB4XELmaGn8yGD8xv71tdBp5feP1CFElHpgrYsmyqgIVIAiQJ5+Z5zNWOjYYjG2gKQLEtXszbyqhd8qmYECfWZ0rls9GjBJc8m/yU2phiOE2mUAzHkYqxnoukZ5/VE2V7Z4cq6BmjoSI+1UP9B0zv/p1fUf2UyoX8BJnMYjaqT6A1t7JD+f8AhMCjcBooTeuj6dopIYjDI4OBOPoq3t7ry/hLaeJiTroCdJ5aCtA9N00eSPnn+EgtxwsOuK725iU/MDnT2hW+uWqniwSukzFBLeKdo3S2WCaroJ/uqoEuNKw+1Yrh2Bd7sncnxHqSdf8A9NVzjilSObXe+zmDNqwqnVjqZ312HyiulBHsZSwTP3OX3HOJ90qgfEx09Buft86TUvDB9U0Ee8oFeIsQMwB9a5s0EE4qRoK0GIdlavECDOk1ZHHGw20JOkF6OJNVrS1psKdIL1+IczBile2N5DnDIU6KTY3tUoMTQ6zQcBOIEnxnascjVZnJVoiCU3+1TEwkk+VKZHFGmhE4bBY2+Mxiyn9znX/6iT84rPLqGsbbiqy9oROB4FZDxeuPdHXVV+QM/WuZqNXPYDaAP5lV7yVp0wWHtqSllGBHh8C6EeZ5VadSdOwlxLt39Cq7cSkcOrlriCJJGg3rm9YuySbUNgo3hvEO7ulyRDjUedX6fVdKQuA5SEZT+5icwABid/lV0Woc8taDQJ/ZMk9lGzMbjFkgxp8vaqHywdYslFfKeyFkTjMQpIS64WTAnbWusyX2ilSQujnGlrbQNgf9Vzm6508RjYKNKzblYHjuAxD+PMVnYH4tNqrjb066jbtWVYQPBsRisJhHvtCgsTleZMGM3vFWSSRyagRRnt2S0atD8d7dPdCi3agFdSTzPpyq1vpzC7c45CG/wg+zvDEd2N2NRMnnU1c72tGxDblarB8LRu7UAEBpzenKuU7UOaST+inhYX+c204m125alEJXKOokA13jpnO0YYw0TlMMrpnZqy922HWFBJOUToCZA9YNcmNsrZfuycc55RHtQXajit/C3FCvKEbMP1EGusNRI1xaSgXkcKPC+1L3SFIAJMTOlCTXvjbZFp2zDuE4uY11+JxA6VVF6w13II/JOZWeERg+Jk7zW+HXxvNB2UfY7hMExYPOtoktAsKKwV0FtDV0LvcqZR7UHx3GCcq6kA/PlTTvBO0IQtIFrAcPR1xpjYWmB85DET6kA/KsjjghbGi8o/iPDe+FoARpmjoW5+wpGMNABCR4BKKwPARbNsRu37+4q/o+5oKoEtglbq/dyqT0ED1rp8LCsbx3E5sSF/sUfWT+ormas7pK8Lbp8MtEWLy/m3qkEK6ivMRjFWoXhEMSy/xfWBJPQVWXp9oCuw+Gxd4GLeROrmD7Df6UnWaQSDf0yqnSNCGX8PWYk3L+XyUEk+5j7UA4kYCR0/hWXezeBsA5u8ut0ZvsFj6zWPU6pzKDBlJ1XI69h7NiyjIoRiRpAnXrWeWWbphxw7wl3WiOF2i/eFyADoo6f7rPpakkJeM+VCguM9nbvdF8PchhqVOx9Ohq+VrQ4Eix+yChwe7dUpau+I+QOg6+dM2Bhdd2D+6nZHcettureUHnTv0kLY99IbigLfZ/+mHutl02B19JoN0zK37qBQJVXDuKBMwmQTGu/Sn+zRgYTBPMQ4yqQeVTUaaFzxIeUzisli3yuQBzq4MirCVe2+01lFUvfMXDyOgj0rkM0k4edgqlZbQFfxDtDbw9ycRmKvBtECdOenL3q2ESTv3NzXI8fRTcG8rn3bjj93HXRatmLCGVEEFj1PkOldjRaWHS7pK9x/oqnPs0vcNg2t24fXN9KpfK177b2U7Jzwd7qgKFB6TWPUBhzaYOKZ8de9hcIbisFYawD18/eqNMyOecNIsFQghc54QrX76A6vccanzNeh1G2GM+AEzV2YYq5YIVdIABjY15KGQ3vaeUrjmkJxZWxZgsNIgddv8ANbI5nvdnlSrCrw3ZvKzTooH1pndQmiEQwWmvCuGsjh21UGYPOKzSPOme1zm3lKWI7F462+JyMhWVkHkflVWvl67jNEKGBXdRnNFB3MYsshlSDoQDqPWpFqNVG0FrrCsEhGE54RhTlDZtG2JP1r03psskjA95FcfmldITyrRhQzkgabCefnXV2AnCm4gZST+TNbxTsJZHG39p0kHmZ3BHn0qt8VOwrWSgspPcLggDtr9q0xRVysskhJRF3DDMD/bVu33Aqu/bSovuzaAedO4pQEp/lBuYl3OYK0GQOQUDfYHSI3rmTsIe554Av9AtrHtbGPKtTDKT4bawDG0z7nWvDyepah7va4i+Ahvd5THCcNtSc1tT6gV2PSZpi4ic2ldI7sVLimDs5NLYBG2UAa+1aPV9RpeiQBngKsbicqnhimSASI3nnXC9OEz3FsbqTGk0vjMnQjpXrhJ1IRuw4GiEgwVnOLcHcXheW4IBBCkSJHL0rnTwNjnDmn5TXuCQ8QxVy9d8RCFQTPKBWbWzOw9w+BSZqlwPiRxUqJEDc6TVLo5R3TGlpcPjWtnLc+EDcTV8U7gQ13A5pIQq+KYu2oFxJz8hyIpJZImjfFe4+URaWB3zd466HassomLRbsoikzsYwtaZrqhQfgGhnoavjY5kZfMcHj6pQbWaa0pjIPGTqIiOtUCSRx9xwjfhGcShVEaZR51NSfvAwKE2EoCTrrVzXkCqTBZTA8Vw6KVewGZRlVoESDv6VvfBK42HcpQ9o7L3iPFzeyFwDAgA7AeX75UkWnEVhqjn2ghdVWzKomrdriKJVaYcN7y9cCjoSPas82yJm5O1pKZcPYFmzHK6mNazyg7RWQUwUe0uGuNgrtxXDgCGk8ucVo0LB1QSKTlh2krEdmLRa9aC6NmEEco1muprXARuJ8INXd04YRZNx2B01ryw0hfB1mEYPCQnOUhwj2+8Uq2p5VB1G9uERS1/8PlALmS1eiDdrAXclFqpxVxAsAxBqicQSM93ZE8IS7ibRGsZxp51i1IgdCdtWkBxaBvu6rDlSGGkbgedJExkbNriMpSStHwm3/8AzqDz29K7Ggh2Q7T5JRATJLcV6BrapVF1r02pM0xaLtLasVQKNIKi4JoqKy1bAoFFWXl8Leh+1Uaj/wBT/of2RHKS2cCFt+AyT5/rXz8+nOMQluz4CuvspteYRB/900s2tdCSyLF835RpEYdtDn1FbNFO2SLbqaI7JSPCt7vLBUCDvXS+zjSxiSJuCluyqrl8BiQp1Gp5UkusYHdaNvIoo0VC4wI1EGqOqJQC8UUc2s52g4QCA4XWYgeexpNQS1uDhMEJw7h7WSLhOw1ArmHV2drUSi7ePF1SQGArUJiH7SgMo4r3qgKq6V0dRtbGARlAcqeVMuS+YMwsTrp96ywTRuaTLY8YRNpVx8okKrsY/KeXT1o6p+BG11j5QrukeHx95rvhSIrNtZG29yllM+IYtbiizcBVzrt06VnDXh5lGQoaOEofMpgbCtbXEi03C5lhsRpqK9G9ioBRSJK5iee1VE0aCKst3RBpS02imvZ9jIdWAdJPqDv+/KsuqAraRgqxpNYRfEO6uXVKFgCJc+enWqouoyMh35fRA0ThJe0Vu6ttlQuLTHns1bdI9hcC6rCG4jA4QvZdHW8mXcVZrS10ZvhWNOF1i3butayu7BT8QPSvK9RrXe1ALDYy2wvMLbGJ8LV243AxguH1VfdbHh/HbiWh34ZyOflWGR73S2x2PBT7vKOuYkXE0Qgbk1nkmNbDSl4SVPGTlOvKnPtqwg0YX1q0ynxSTUc5p4SrecKx6sltOegrqaL1Jp2QEZJq0x8p25r2AWdfA1FFXeuxRCBXiUEVZQRUruqt6H7VTOLjcPg/siOVl7mOZICjTlXzcTvbhhoBXHlH51uaE+I0Q77W4B2HeUSj3wo7sCdRzr0MnpDBoRZFtzar3ZVNm8diPD1rn6XXv29J4JaOCiQpIOh0phGW25jseCiCh8UxKyBNP1+rACGogIJ8TmXpG9V9DqCmlMQlK4sXPCDI8qz/APjS02oBaNQKixGp5VdFEI+VKVw8MlfpW0vMhocBLVJa18d5a724MubwhtJPPX3pC33NbVhFaDiWDtPDZA0Eaqf3pXUn0kUrbaBf8JQSEi4lg1tm4yTnI0HTppXE12lqQBmWohVYfGC5aZntHOBA8P7jWuU+B7JA1pwjys3ee5mMI3sK9FE1jWAFDa5c2AgEHka6PJtVom1BFVOsFQK25ZDDKKVri3JUXvBeH3TcNsAkD81TUTRhm8lPRK6Db4KpsoCQFGtefOqcJD5ThtrG9uu0QuRh7UZEjUczXZ9M0RYDM/koO8BHfhrwJrpa8xhbe3Un/FJ6rOGt2NT7aFrpv8KzrrEdOvrXlOoGnCXlLcWli63dlNVHIVpY6WNu6+UtDhI8X3xfu1ECYExW6PpBu8oZTVLrYe1kdSyuYnpOnyrKWtmfuaaIR45Qj4PLGQbQTrrHSrRJu/EgRXCfYWwGEjQ9DWB7y00eEUVh8IcwMxlIMitOnI/9gNFtFMa4WkS4GEivoWi1ceqiEjD/AIKzubtNL2taVUYoSKIUK+sXKClq8NURRNKVEluW1YkHcGPlXzz1BkTtQ4E0Qa/RaAoXsGijXQ9edVTadkQFmjWEeUFwbHvmKPJXXU8qv0ur2Atkd7SPKr7po+MVcqH0/wAV0I9RH02wYxx8ogL3HZlXMozTyG9HUaN7m9RrsHFKMFmkKuKYWzKQxHhBq3R6M6aHbIrQ3ws3gkxam4O7Qqzb5jz30jUChKxmJGHATbaKnwnC2bF1kYxcImCdPUVfp39QWUpxhJON4vFLiVCiUMew5+9M6GNzCTygGm1uOGXQQogyd+lURANaA/ui5qF47btF1RwI3E1VqWG9vZKB3R+DxSAZEAHlS6eUMaWMUINqeIUyZUetXe6MZGCi3KATEhUJI02rAZGtl28lMQRlW2LNoqDIq7qRnkpg4r895Cxgak8utdiwBax8q64jKQrKRpsRBpAWkWCibVqMQD15TSkAlEI3s9ib/jUHXlG9U6tkWCnDsLo3B8ElzDKjhiYgzPvXnZ5SyUlv5KxosLjnFcMLWKuooICsYB3r2MDzJA1xPISjBXT/AMLrtvuWBaHLTHUV5r1phLtydxwtfcvMCRXEYwOpIAvuG4DxTG+s10Yon9QA8KEbUJi8Klu4XfU6x5Vnc5xJjb5QHNofgWOdiyshZVmNuun0o6qJgAINEqNKDvO5c5QAWMRO1WtDQ0X2Sm1PBcNulzqSyidDyqwfeimNtKtRhsdbK5Bv+YGarllbHDsYOeUzUXwq6BcZAN1ze4rrf/mZ3dZzCcEX+n/aEmU0K17VUqt7dRRBhTNMgikmlTIlDSqLNPePePtGY/evmHqLa1Mh77j+60i1PH4/PCASfKrtXqn6zYKAr+qAACN4bbKqVZd63enNc0OjkZd8IFU2MOQxVoaZMxVMegkbqPb+fwmvuj7bgDU13oHsjbTjkIObfCpx10RyJPKnlkDh7kWWFm7HFnN429Aw5E6HzrGYzQIOCmJJNL3G8Kvu+d0Qidwdh7ij9ncDgoHKxXG+M3FxPdqR4TB8qujg3MO4pS43S3/DcYCmWRmyyDVbTZDa4VuUi7d8PvYhbPdGIOvIzy19zW51Aiwg5OOzDvbtrbvKAw/NMzWZ9VVfKhNp/iL4yifzbedRzgW+7ukaMrNcbufECDlQA6Dc1zZdI57g9goqyzweEuw4bKIJj0rHNAGvIKIYey5Vg72VlaNQZnlXoZG7gQsowm/EHzRcuASdo6cqyRCvY1E+SlF1s7lZAI5VrA2tBQWn/Di4oxEmCsQfKud6qPuxfn+idopdbTDoXldBXOjbp5pLYaFJtxC41+JmHH8xMR4kX7sK7HpTq0xHhxpOMlbLsdw5bML4SWE6VzPVA4uBOQmkblOuLcRFtWJHLlXIghL3ClWTSF4NxQ3oNswPOteo3w4cUN1ojE8ONwNJPeUIQ9/vCbZYXhUYcqAZka+tCeAnlB3tQWDSbzF0OuojlSyGogGlJ3yn2Bw2Ql8x13n6UsOpfHlppSlM4IsSyAAmpHp5dQ47B8qE0r8Bw827ocsSTp9K63psUmm1cd1RsGvkJSMJ1Xu1SvDRUQrpBoqKaigir0OlK40LUWT74zmI57epr5pOftO6XhayOEY95EVrtwaKNI/1zo+nGBzy2Tk8fVBwXtrFOwDDZtq1dHUQvDg4uQIV964ANWg9adkzXTe1+SoEvwuOAJE5tdK3RtaBScZS3jdpjczd4ywNIJitBFfiypax/BrFy5iSTmLA6NqPrVkpDWbWrPm10ixjbiJlIzHYH/NZInysFE2rAO6SYTgiLcuF0BNwyzdZpnylmCmGE3OCSw6ZFJDQp5x0rUW/hIKZpR1m3LFSvhGxpXC3EWlcimwIO9P0HEpQ+kLdwrZ0XTKD8qxbKkbGflWBwolKuM2riXRALI2/lVkkhhvdwp+KqUWI/KNP31rJJ0y4lWB1YXMeEcKzYcOds3jnp5aVdqNRtm2/GFmaywnmC4bhLkhTIXQAn7TrWGWfUx8jlTaCuc9sLYtYxxbJiB7dRXpPTyZNMC4Id1vfwdsEi6xEgnLPQxP61xvWoXyOaGK0cLe5riMVJnXTSuBJHs9rhXlSqXMfxLn+MUkRKfY/7r0Po1fZiB5RBsph+HpD3GV2O2mpqj1a2sBCd3C2eJ4VNzxNmTLoD964rZ6bTeb5VNWjuE9m2TKy5VEzrMmu7D6PqdSwPcQL4tIXAYTXiOGcKWQSw5DnV8vpWohG6MWe9IslpK8MkZjc0J3neuA9oc+pSWkKwkFBJjlW/CgtIj66VUYHOb+eFXeU5uYO7dEGEH1rpRenTze5zeAhuCtwQyjIzeLkaq0btpdHe1yZze6KwwCkBjPma3aN8Wn1LWTHnv8APZJWExr2wVS8yiigqnQ0VFWo+VRFW3Acpjof1iqZgXMcB4KISrALbuBTzia8JodLpt22Q5WhxIROIwYZSGUFTofStkvphrqUNoPPdLvVN/DZF8GkCB08qslkMNOblEG1ksXxNlUhxNznVD4YXDeMHlElBYS/k1u+Gdv8Vl3uLhtN0i0+U4t4kZfEM1aY9SZH7UjkNhMcuc5E1q173NcoGkp1wq+HOo1qyB1nKJBpe3UIcnUpSTkm3DhFMMHeV1nnWrTO3MtyAJRAUqJGvOmdujtwyoclR/mHiCkRInWp9uJLW7atDpq6/dAGY7eVXSkBvUrCAHZKMbiMxOQielYJnNf7ldW1JUwuIImBr5muU6VhJIBTWFzfimPKKLSsTbbxMP8AfTautBDvPUIyOFQcYS/hVm53s2SZnMBryrRM5mypB8INBvCA4/I4gjYgLBKFhyyyAa06Qj7IRF2tH/6yuj9hsOmGuYm3mOXMpXoJUHTy1GvlWF+qaKdLzSvAFJ7hsbee8M0FSNPmR89DXG9QdvaHH6j6KvdZWc/Ffh5y2r06K2U//IGPtV/oMn42I3lZnspjlt30LGFzAH30+8V1tTCJIy0q0eF2xOHK9xGkwNT59B86w+n+mtOqF/h5r6Kh52hOLj17UBZVIGalKKvE4VbghxP761k1Gjh1A+8aD+/6pgaSex2cW2xKknWRO49+dcDUehPEgdE62+O/+U7XDuvsXxTJIMgjQ6VTqW6zLWHarWMByiAFuJpBI2NY3wNfAA8e5Q2CguH3Gu3MpBhNz0rXovSWylpebr9lH00J7euBRXsI2hoAWUqjD4oExTEqBGK80qKh3cbUbUU1oEWosbacLiDbQyVOo96+Z6uB0Ejt/YlaRnhaG1isxK10YPVJ5agIweEC0WrLlutUkDm/VC1nOJ8NzXMx0jXTnXKe5/uaBlEcpTaxyXGazcWYJ5chtSfZpG09iIolQbHorlRz2row6d7RuKjm0quEIQzu50J09KvnlwCEaIFrSWMUgURv5VY2RsjAQoHdkTduMbWhjTWqi8lpa1NQ5SS5xVrIUgSpOUn1pdPM4As/4ogBajAYoXLYgwYrfpZBKylU4UVK+iiC55UpjaHW82oCkr8WzoUtyTOg6Rv8qqax5iLTxd0rdtZVfBbIVYOjt8Rqja1rKcgStIiLA1rcxkW0UqbK5HxDsw9+WVvCCBOWPaeYJj5Vk08j44ydh/3upe4qfZjBNZvKuTKACGPoSZ8tJoSHqkE2rWOazlB8a4QV4l31tEv2WtiQ2pUM2UwOTSTB8jWuCVrYCxpyD/oSFwJsrb4WwLTRCsCFGohhG08ttPaubqI9zrGe/wBEep2R2IaL4f8AKygenM/U0NU0GZoPFUla5Lu3XDv4jB3QsllyusDcg6D3115VZoNINNIXE/8ARU3U5c0sdl7+Ze8QqvNgVMDyIJBNdQvGaVnUau24J+4RVLZgAIbqI++9DT/cSBxz/ZK8hwTC5cB1Feia4FZSF8j06CvS7QpG1aDSoqrEWFcQwBHnSuY14pwRBI4SdOC5STZfKDurajzgiudN6Y134TjwVZ1iRlNLFlbSkDnqTzJrdBA2Ju1qrc4nJSniWPFWOfSrJS+xitU1iWM+gj/fyqsvRCd8Px4fb9zsPl96LXWnTNGmrEF8pqKLMEAY1yF1aAZjfKNfTavGeqgu1lNHNDKtaaRTXAmZl+KTp6GP0rK5v2Z4c0ZBr9VLtFnFBhpMkfKteqmBvnIQaUMXGWSdTPyH+taVkRDNrea7oArOcRsj+JtukZQpDHqYP+vnV2m0/spysDxaV/wdxVN3LNwdGBUqQTAEfFPnXRLWtaAo6SyjFw7tlBEA+e2gPy86xP0+81wEolxlUJYK3oD6KdxMcuo8/pSOgEZ9uaTFzT+aeC+WJCjUweQ/eunvVnS3OpgykMnZJEdmDZtFliBGwG31igIWtJNJybFp1wL+mczNpoAOewmZpdOwxHcVA4EV3V3EONBnKR4RJU9YBGvvJHtWiZ7Dj81WHe7KVu122/8ASAA1EkTy5+vpVLpJG4YrC9xGFLEOyKrA6kasBpNVviJYCeCl31Sk+JfkzbDkegpRFtFAlHeFHCao8A77gwB1IB3iftWhpjfGQ4X9OyoyMhE8KsIxLkA5mIb/AJDJmiT5kj3NGE27a7zX9LRGaQXE3VDlVVBzQQJkqAw18tJkelVzPDTQFfyocok3gmQGWY7+UQefqd+tBrmtq8oEo3HYqfCYgkZZAP8AaNOmlaZn7/YaA7YtG8qNoTbChoOaTtBGgE+Q96zxteGU3lQOUVw6shII/wCQ330naY2+dWxe5hdf17pT8K22+YZJLZR05axsNKR1vaKJPfjx2wFNx4XycQZCV3hZMiNtxv8AWtMWtfGM+O6JdZTazilaIOpE+1duKZrwKKld1aW6VoBQV1q4aJCgRGelIRtRDQo9KgUSrimMIHPXY0CUCVn3edT1rJLVWkKHu4tkttEeKFUc5kSR6Lm18xVbpLBITsRnAMfBK7dKeN+aRBWnTFAQSd60bqTIzPpNG8Woszxq2wuZwBJgDroPLzrheo6djniWs8BAkjhU4a+QuY9Sfce2/wDmsDm2BI7kZSWQrMDiifCx0YQIiZmTEnoTr5UWe/Ml0f1/35TtPZV3Fe4Tk1QAydZ2GsfOrot8gJaMUko9lRZkS2+nhA84q3dQsZUFqi/8MA6f4k+v7NJI+gKPdAkkKlmE6evpty1qova5xaDVd/qpkBTzhwJ00iWBJ0YidN6IcCaJ4CIVOFxDBjvAOUba5QGOnoajJC2j+SCJxBLHOBMgcgNM0aAe3pV8lvId2/3wjuUL14oQREMDoPLTc8qhPu+D2UulHGYdiod1y7btLciPbWhMwtbZGETaFXGbqT4SeX70rFvaXV2JTbjSib5YMJMgzrA8xHKImacEuyCgSjcHdYoDkLb+LXXU0WvkIvJRCoyG2L6LcYc8jKsnMNTvIGlXywmJrwx3bgjJ/shao4RiCMozkSxOu2iHX20PtWXS04izkH+ERygLeOYvNw5jlylusHT7fWq5g48/r5S3lNsPiCgDEwSTAB1jWdthoNK0MaWOLu6F4VmJxzuUIAhSSAuvLr5EbGi/UyuIoCgoV62OEzsJEnrtoB6/aqI9SHElNWFRg8Q/eiDoSZiBMjbXSl0z3GUtHJQTW88BmfLmXYDfz1XyJ3NdMtIBL6sdh/hBA40vlaE8JgFumo0H2rLLG/Ze380AjrCMqh4hgCANd9PLaNParoBLF7wPj80QUdw3jqNCt4W89omJmutBr2OADsFG06tuG1Go/f8Aqt7X3kKUocSxIt22jc6D1NVTybW35wFOEHjOJqQygww09Y6UxfjCFoU2XuoBmkDYaT5/SKTlNVpb/LHYhn8NsfM+1VNidIfdgIUruMWpQEahNdhI+QmgWgDb4UHCzeHxeW8D1qkEXaAOVssLbLrn0iNJMCeR9quGRZT2m1vE+Cecbc9pinMor+EUo4ydvJfkSNfeIHvXK1zyPyCUqKWZRconXWB6anz/AMVkga6QAtF+fywoRheZQFIgK6mARM/DPM61Y/HtoAjCJql9h8RCsAgCmJIkEAnXWeUmPIU7HuawtDcee6AKGxZB1MqgGUhdZk6eQ/2KLnM20bDR4ylrNqiTqATl18P0g9eX+KxdXc8tbx4+fHyVKUjZTJGTK4bxNrruBA26CrH9JzA0ja7uf8IqtbKhshzGBvG415cth86DOne0Zx+ylIbOEdgJh2nbXUDX1GtVte5r3NHdQ1aMS9aUDwsW5EgREjZZ1066Vr+0RhgLQbHnx9FBQQFy5IUasBIk7kaEem9ZjMTSLlZhb6mQZy+uh0E/Wh14w4teUEJibBHjgZJEAsCToJPIxIPpNB7LZuaMds/6UVRih4hlECNY15b6zUDSRdV9EEbgb39Nctp2WNCY189q0sDKw0lHKT2cWTcDkEnZo8zH2NZw4vkDvPKh4Vdm6cwVFJYMRHOCGEee9SNrt+1gzlQeUHY4dfbFraII1BBYEDr+laBHI8BrhRStA7Jy11evwkzA0kzp7a+9ZXvc0X4KitwmOdLbEMCMw8JCkGQeuoI8utWMmkjgJDu/BARRdgvdUKFBGhECIMnU/vnVEL5JKiDRj4r9VCML5rBsR36BhLQNIMxGvLWa1NY7Su+9bd2hVlXDFjKTaUqG3G+2kfepqNUYxcLcHlGlbgoCDMDlG/6b86t07yYxYwEqMUM7MVEhCFmRrGvzmtpt5NDivz7qUp96o+JFzKOarJ/xyoSahrBlvGaxaKsscVCp4R4vPn+4qRepgxihnwhdJVxDiOdxOYQDppud6w6jXl8recXj5QOQqLF9wzSSJOuonodRr7Ve7XuDfogLTBb5fMweBOw00iPvUj1Blt4OB2Vlqy3ZDgszM0A7HxeUfWtenkc0l138IE2rDcKLKOq5oEliWEwCSBp8xQl1G2OwQLU44WeL9y7gFbmbe5lE67gSNB6Vyj6kWPLQQR5A7qJrgreh0BXQ6kzB6E7HU0kWpeb3Cx8/wmVy8T1KAAacj9j8q0umDvw4/wB8pdyvZbrr8JZY2JjppUczVPGRbUbUTxAocoAtgD4VE6jqT5eu1KdTJEdjAGgDtnPyjaG79nadCZk8hpoN/aldvkIcKJ/RLdlW4fFqG3I5befTp5VdFMBkoXlVYC8+RleW1aY5Akkeg2pWPkcwtzm/9+FAUZhLahZBAudSegOoABO3SrdPAGx8jf5+fNJgQlIGS6ZJYndpJn5+dcyUiOYdQ2fKYAnhXtjgrRJkkDXcdRodqsG2KUOab8fFoE2hsXcvT3ht5BmME7gctOkR8q0znUX1NtZS1aXcSxLv8R1JEaRIA229JrDPLI59vGPomAUExcqyEZTEA9DsDp5R8qDSTQHdQqcsgZYgkCT1gae1UPft3Me3mvyUCpe6zbDxASAOvP2OtLG04A/JFFYWy39Uq+UZRvpMz/nauvp45admv7JSQkIx+XwydNOdYCH3yf1TI7GYBmJuW4UEliOgJmBXUEdEyN+qqOQieErZJbM7IRMXJjXTLAGvWq4jA5/UcaTgECka+MWDluXLjRAfSDG2+tWS6yFja3ElAtJSTG4cqZGzCW8jpP33rCI917Ub8pthVtJYDkRcDaGZnXQR0irxAxsVnDgeflTCldxbktrBO8aTWDU6uTfuB7dkQEMzByZ3BmDt/wB0S50wFJQaKZcOxTKjLGjGQdo8iOYrVBqHRxltYPB/upd4Rl3GygtsAxHPnVw1RLOk/Pyohb9s20ULOVtwDp/3WecSRxtDTg+FFW+LK6RmkRJJOvXWkk1BYwCrxm/3Q5UkxbFgDEDnFPBqSfx19UpHhE22toe8y5sxjWND09K0gQwnq7bv90wX11wCbmWPYH/uklFfetFFSxdL6y4Y+M5FPQc+sVKDnAyHaPjz5QBzS+S0zXCLJmOe00phlfJ9weO/CKni1u/AwXMd43pNQzVOJjc0Z8KYSvDoC5DyvtrXPh0wEgZKdqhPhNsQg7sCzEzqTvXbl0zOjshyfJQtB37ZVw7ZY0DRVHQex+5/HelAmq8YCpsfKedaZfU2xMwD8JgUlxBnUac4rjPMzgHZz2QtWW2ZADl0nfetb3SNaCBjCACqfFTIgAg66b1SyR26hx3U7Ky3jFWAfzcq1tnAeGdkB5V2NxyAKVkttpvWjVOYQC3lG0uw+MzAgSNdZ3BHTpvrXNdLjY4fmnsjhD4u4c2cNry9RUc2gHNPygPlEcN4ldcFrhY5fFHWNABy3IrazUSHLzgZKhvtn6IjimPIFnvLWrNlL5gSuYgSBkGmgkCOe9Z4dXFqXGPN+efjHhdbT+nungJcacBdfTyVVZVFI7wMWNy2oEMcveX1sqWIGUCSTBIJywNwa6Wk9OFbpOey5QFqeKy3WDZwc4UiA7fEmcAQgkwGhTDGBpqJr1vpMk0u9h55tEIfhaQQ1sC4xti4qsLitlYNlLDKVX4W3aDGhMiZD6dLA8vw4DjP8KFTfD3wwYm2ZZgJnQqCWnTYAHUT71ZJDquo045U2hLMXiUdyxRQTuOkCP0rHLKC8kgWgisdwk2lDLczBuo5HlRkjELA8mwm70q+E2LBU58xeT1jfSnhZA9hcQg40aVWDYrKjXxc+k6VgftyGhFX3cyg9SPaqWyyMkGUpAU7Y/pBY13mjqZXXsRa3uq7GMDzpyifMVQ2JrQd35J+EdguHIQLmY6jUV0tLpQWB7iqnE8L60jZioP796zyNc1+1mbKIrlWY5ICk6GaMzDGd7uVENevkDLOlNvkcz3f9oHBRVuw1wAgjLVsuldNGHApQaXt3CsGXxaVnOiewNzeUwKvtGJGhU8j+962RNeHFuC3wUtgJmHtFCSNq6QERZbhwjhZZsYWuEjRelec1M29+4KAJg+IJUlZUxy0rYdSXR7m4PwpwlfBL1y1dZ8xb1M1XDqnseHAWaRKcWMU91y3hkUWTy6icSYx2QoK+5h3uEMyiBuAYmK6Lo3yuDiMeL5QR2GuQkG2qr6zW+NwAI20EQQkmKOYnLsDXlvUZB1rBKLeFE2oWWaB0A3rRG+OaElxIA7JKoqIxBKxOnKlbLvGwHCNFVd/LedUPjkD9xKYEVSBw2HOYs2vQchWzaLtC1fabTXeatjNiykKnZvqGmN+XKnGwuyFLKOz20QEjU1qBigjshEZQVq5BLcjpHURBFZGkSAk8H9kzHujcHN5ChfbMyuWZghlVIAGbkSZOaNOQ29jkEcemzFe4+ey7B9VuIsYyicE3270o3LhkEqGYFGEtcAm3c723IVwrZX11B6bACtket1UQ2YPyeVygVXgeIZXXIiKQoAg3NAq5VkF4bw6SwJ210EaofUJXna6r+iDiQoJibii1lt2yLAhJa8cgysmma6ZORmEnqOggM9Smc5wAGP98o2rMbx64H+FDm1ghoEiGiGB1H6xAJFVf+QnaSXAfCKQ3XOY+Zn51gsOyUV//9k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://rsmu.ru/uploads/RTEmagicC_gippokrat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1872208" cy="2381250"/>
          </a:xfrm>
          <a:prstGeom prst="rect">
            <a:avLst/>
          </a:prstGeom>
          <a:noFill/>
        </p:spPr>
      </p:pic>
      <p:pic>
        <p:nvPicPr>
          <p:cNvPr id="26628" name="Picture 4" descr="http://rsmu.ru/uploads/RTEmagicC_shopengauer_a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872208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15816" y="908720"/>
            <a:ext cx="597666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smtClean="0">
                <a:latin typeface="+mj-lt"/>
              </a:rPr>
              <a:t>«Здоров’я є найвищим багатством людини» – Гіппократ</a:t>
            </a:r>
            <a:endParaRPr lang="en-US" sz="240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636912"/>
            <a:ext cx="59766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smtClean="0">
                <a:latin typeface="+mj-lt"/>
              </a:rPr>
              <a:t>«Дев’ять десятих нашого щастя залежать від здоров’я» – Артур Шопенгауер</a:t>
            </a:r>
            <a:endParaRPr lang="en-US" sz="240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725144"/>
            <a:ext cx="59766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smtClean="0">
                <a:latin typeface="+mj-lt"/>
              </a:rPr>
              <a:t>«Мудрець буде швидше уникати хвороб, ніж вибиратиме засоби проти них» – Томас Мор</a:t>
            </a:r>
            <a:endParaRPr lang="en-US" sz="2400">
              <a:latin typeface="+mj-lt"/>
            </a:endParaRPr>
          </a:p>
        </p:txBody>
      </p:sp>
      <p:pic>
        <p:nvPicPr>
          <p:cNvPr id="26630" name="Picture 6" descr="http://rsmu.ru/uploads/RTEmagicC_tomas_mor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1838325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420888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6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З яких чинників складається формула здорового</a:t>
            </a:r>
            <a:r>
              <a:rPr kumimoji="0" lang="uk-UA" sz="3600" b="1" i="0" u="none" strike="noStrike" cap="none" normalizeH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</a:rPr>
              <a:t> способу життя?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&amp;Kcy;&amp;acy;&amp;rcy;&amp;tcy;&amp;icy;&amp;ncy;&amp;kcy;&amp;icy; &amp;pcy;&amp;ocy; &amp;zcy;&amp;acy;&amp;pcy;&amp;rcy;&amp;ocy;&amp;scy;&amp;ucy; &amp;zcy;&amp;ncy;&amp;acy;&amp;kcy; &amp;vcy;&amp;ocy;&amp;pcy;&amp;rcy;&amp;ocy;&amp;scy;&amp;acy; &amp;kcy;&amp;acy;&amp;rcy;&amp;tcy;&amp;icy;&amp;ncy;&amp;kcy;&amp;acy; &amp;acy;&amp;ncy;&amp;icy;&amp;m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790700" cy="2562226"/>
          </a:xfrm>
          <a:prstGeom prst="rect">
            <a:avLst/>
          </a:prstGeom>
          <a:noFill/>
        </p:spPr>
      </p:pic>
      <p:pic>
        <p:nvPicPr>
          <p:cNvPr id="24580" name="Picture 4" descr="&amp;Kcy;&amp;acy;&amp;rcy;&amp;tcy;&amp;icy;&amp;ncy;&amp;kcy;&amp;icy; &amp;pcy;&amp;ocy; &amp;zcy;&amp;acy;&amp;pcy;&amp;rcy;&amp;ocy;&amp;scy;&amp;ucy; &amp;zcy;&amp;ncy;&amp;acy;&amp;kcy; &amp;vcy;&amp;ocy;&amp;pcy;&amp;rcy;&amp;ocy;&amp;scy;&amp;acy; &amp;kcy;&amp;acy;&amp;rcy;&amp;tcy;&amp;icy;&amp;ncy;&amp;kcy;&amp;acy; &amp;acy;&amp;ncy;&amp;icy;&amp;mcy;&amp;a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293096"/>
            <a:ext cx="1905000" cy="24003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just"/>
            <a:r>
              <a:rPr lang="uk-UA" sz="2400" smtClean="0">
                <a:solidFill>
                  <a:srgbClr val="FF0000"/>
                </a:solidFill>
                <a:effectLst/>
              </a:rPr>
              <a:t>Перший чинник здорового способу життя.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effectLst/>
              </a:rPr>
              <a:t>Найважливіше при здоровому способі життя - це раціональне харчування. </a:t>
            </a:r>
            <a:endParaRPr lang="ru-RU" sz="240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610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  <a:latin typeface="+mj-lt"/>
              </a:rPr>
              <a:t>Раціональне харчування має        основних вимог.</a:t>
            </a:r>
          </a:p>
          <a:p>
            <a:endParaRPr lang="ru-RU" sz="2400" smtClean="0">
              <a:latin typeface="+mj-lt"/>
            </a:endParaRPr>
          </a:p>
        </p:txBody>
      </p:sp>
      <p:pic>
        <p:nvPicPr>
          <p:cNvPr id="27652" name="Picture 4" descr="&amp;Kcy;&amp;acy;&amp;rcy;&amp;tcy;&amp;icy;&amp;ncy;&amp;kcy;&amp;icy; &amp;pcy;&amp;ocy; &amp;zcy;&amp;acy;&amp;pcy;&amp;rcy;&amp;ocy;&amp;scy;&amp;ucy; &amp;pcy;&amp;rcy;&amp;acy;&amp;vcy;&amp;icy;&amp;lcy;&amp;softcy;&amp;ncy;&amp;ocy;&amp;iecy; &amp;pcy;&amp;icy;&amp;tcy;&amp;acy;&amp;ncy;&amp;i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024336" cy="2339364"/>
          </a:xfrm>
          <a:prstGeom prst="rect">
            <a:avLst/>
          </a:prstGeom>
          <a:noFill/>
        </p:spPr>
      </p:pic>
      <p:pic>
        <p:nvPicPr>
          <p:cNvPr id="27654" name="Picture 6" descr="https://encrypted-tbn3.gstatic.com/images?q=tbn:ANd9GcQ3rntbEZM_0TeCYwbY7oX1sRE3gJSr1zjNpY6OdpPwGEVvs2pa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459368"/>
            <a:ext cx="3528392" cy="2137983"/>
          </a:xfrm>
          <a:prstGeom prst="rect">
            <a:avLst/>
          </a:prstGeom>
          <a:noFill/>
        </p:spPr>
      </p:pic>
      <p:pic>
        <p:nvPicPr>
          <p:cNvPr id="27656" name="Picture 8" descr="https://encrypted-tbn0.gstatic.com/images?q=tbn:ANd9GcQ3UITEEnGGU3I9SFkcIaFN5rYpllq_op_NCAXzFjrLiAwlYikG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648072" cy="945169"/>
          </a:xfrm>
          <a:prstGeom prst="rect">
            <a:avLst/>
          </a:prstGeom>
          <a:noFill/>
        </p:spPr>
      </p:pic>
      <p:pic>
        <p:nvPicPr>
          <p:cNvPr id="10" name="Picture 2" descr="&amp;Fcy;&amp;ocy;&amp;tcy;&amp;ocy;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484784"/>
            <a:ext cx="3240360" cy="2392212"/>
          </a:xfrm>
          <a:prstGeom prst="rect">
            <a:avLst/>
          </a:prstGeom>
          <a:noFill/>
        </p:spPr>
      </p:pic>
      <p:pic>
        <p:nvPicPr>
          <p:cNvPr id="11" name="Picture 2" descr="&amp;Fcy;&amp;ocy;&amp;tcy;&amp;ocy;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437112"/>
            <a:ext cx="3168351" cy="22158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uk-UA" sz="2200" b="1" smtClean="0">
                <a:solidFill>
                  <a:srgbClr val="FF0000"/>
                </a:solidFill>
                <a:latin typeface="+mj-lt"/>
              </a:rPr>
              <a:t>Перший чинник здорового способу життя. </a:t>
            </a:r>
            <a:r>
              <a:rPr lang="ru-RU" sz="22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Найважливіше при здоровому способі життя - це раціональне харчування. </a:t>
            </a:r>
            <a:endParaRPr kumimoji="0" lang="ru-RU" sz="2200" b="1" i="0" u="none" strike="noStrike" kern="1200" cap="none" spc="0" normalizeH="0" baseline="0" noProof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08518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  <a:latin typeface="+mj-lt"/>
              </a:rPr>
              <a:t>Кількість їжі – це стільки, щоб вона забезпечила добові енерговитрати організму.</a:t>
            </a:r>
            <a:endParaRPr lang="ru-RU" sz="2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678" name="Picture 6" descr="http://logotipka.ru/images/stories/skachat_img/znaki_bukvy_cifry/1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333750" cy="3333750"/>
          </a:xfrm>
          <a:prstGeom prst="rect">
            <a:avLst/>
          </a:prstGeom>
          <a:noFill/>
        </p:spPr>
      </p:pic>
      <p:pic>
        <p:nvPicPr>
          <p:cNvPr id="28680" name="Picture 8" descr="&amp;Kcy;&amp;acy;&amp;rcy;&amp;tcy;&amp;icy;&amp;ncy;&amp;kcy;&amp;icy; &amp;pcy;&amp;ocy; &amp;zcy;&amp;acy;&amp;pcy;&amp;rcy;&amp;ocy;&amp;scy;&amp;ucy; &amp;kcy;&amp;iukcy;&amp;lcy;&amp;softcy;&amp;kcy;&amp;iukcy;&amp;scy;&amp;tcy;&amp;softcy; &amp;yicy;&amp;zhcy;&amp;iuk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428447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uk-UA" sz="2400" b="1" smtClean="0">
                <a:solidFill>
                  <a:srgbClr val="FF0000"/>
                </a:solidFill>
              </a:rPr>
              <a:t>Перший чинник здорового способу життя.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Найважливіше при здоровому способі життя - це раціональне харчування. </a:t>
            </a:r>
            <a:endParaRPr lang="ru-RU" sz="2400" b="1">
              <a:ln w="63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08518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  <a:latin typeface="+mj-lt"/>
              </a:rPr>
              <a:t>Якість їжі – правильне співвідношення жирів, білків, вуглеводів, вітамінів, мікроелементів, води відповідно до вікових періодів.</a:t>
            </a:r>
            <a:endParaRPr lang="ru-RU" sz="2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22" name="Picture 2" descr="&amp;Fcy;&amp;ocy;&amp;tcy;&amp;ocy; 5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5715000" cy="3581400"/>
          </a:xfrm>
          <a:prstGeom prst="rect">
            <a:avLst/>
          </a:prstGeom>
          <a:noFill/>
        </p:spPr>
      </p:pic>
      <p:pic>
        <p:nvPicPr>
          <p:cNvPr id="30724" name="Picture 4" descr="http://logotipka.ru/images/stories/skachat_img/znaki_bukvy_cifry/2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332" y="1268760"/>
            <a:ext cx="314141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uk-UA" sz="2400" b="1" smtClean="0">
                <a:solidFill>
                  <a:srgbClr val="FF0000"/>
                </a:solidFill>
              </a:rPr>
              <a:t>Перший чинник здорового способу життя.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Найважливіше при здоровому способі життя - це раціональне харчування. </a:t>
            </a:r>
            <a:endParaRPr lang="ru-RU" sz="2400" b="1">
              <a:ln w="63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5892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  <a:latin typeface="+mj-lt"/>
              </a:rPr>
              <a:t>Правильно організований режим прийому їжі.</a:t>
            </a:r>
            <a:endParaRPr lang="ru-RU" sz="2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9700" name="Picture 4" descr="http://logotipka.ru/images/stories/skachat_img/znaki_bukvy_cifry/3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333750" cy="3333750"/>
          </a:xfrm>
          <a:prstGeom prst="rect">
            <a:avLst/>
          </a:prstGeom>
          <a:noFill/>
        </p:spPr>
      </p:pic>
      <p:pic>
        <p:nvPicPr>
          <p:cNvPr id="29704" name="Picture 8" descr="https://encrypted-tbn3.gstatic.com/images?q=tbn:ANd9GcRdkF_OaEDKOrNmw74kuIEuUOvfnfSlw1jHFisSseF0e39VJw8D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16832"/>
            <a:ext cx="5256584" cy="36028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43528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uk-UA" sz="2400" b="1" smtClean="0">
                <a:solidFill>
                  <a:srgbClr val="FF0000"/>
                </a:solidFill>
              </a:rPr>
              <a:t>Перший чинник здорового способу життя.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Найважливіше при здоровому способі життя - це раціональне харчування. </a:t>
            </a:r>
            <a:endParaRPr lang="ru-RU" sz="2400" b="1">
              <a:ln w="63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37321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  <a:latin typeface="+mj-lt"/>
              </a:rPr>
              <a:t>Засвоєння їжі – створення приємної обстановки при прийомі їжі.</a:t>
            </a:r>
            <a:endParaRPr lang="ru-RU" sz="2400" b="1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2770" name="Picture 2" descr="http://logotipka.ru/images/stories/skachat_img/znaki_bukvy_cifry/4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333750" cy="3333750"/>
          </a:xfrm>
          <a:prstGeom prst="rect">
            <a:avLst/>
          </a:prstGeom>
          <a:noFill/>
        </p:spPr>
      </p:pic>
      <p:pic>
        <p:nvPicPr>
          <p:cNvPr id="32772" name="Picture 4" descr="&amp;Kcy;&amp;acy;&amp;rcy;&amp;tcy;&amp;icy;&amp;ncy;&amp;kcy;&amp;icy; &amp;pcy;&amp;ocy; &amp;zcy;&amp;acy;&amp;pcy;&amp;rcy;&amp;ocy;&amp;scy;&amp;ucy; &amp;ucy;&amp;scy;&amp;lcy;&amp;ocy;&amp;vcy;&amp;icy;&amp;yacy; &amp;pcy;&amp;rcy;&amp;icy;&amp;iecy;&amp;mcy;&amp;acy; &amp;pcy;&amp;icy;&amp;shch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00808"/>
            <a:ext cx="2376264" cy="1800200"/>
          </a:xfrm>
          <a:prstGeom prst="rect">
            <a:avLst/>
          </a:prstGeom>
          <a:noFill/>
        </p:spPr>
      </p:pic>
      <p:pic>
        <p:nvPicPr>
          <p:cNvPr id="32774" name="Picture 6" descr="&amp;Kcy;&amp;acy;&amp;rcy;&amp;tcy;&amp;icy;&amp;ncy;&amp;kcy;&amp;icy; &amp;pcy;&amp;ocy; &amp;zcy;&amp;acy;&amp;pcy;&amp;rcy;&amp;ocy;&amp;scy;&amp;ucy; &amp;ucy;&amp;scy;&amp;lcy;&amp;ocy;&amp;vcy;&amp;icy;&amp;yacy; &amp;pcy;&amp;rcy;&amp;icy;&amp;iecy;&amp;mcy;&amp;acy; &amp;pcy;&amp;icy;&amp;shch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1297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215074" y="1692676"/>
            <a:ext cx="1000132" cy="7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5849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AutoShape 2" descr="&amp;Kcy;&amp;acy;&amp;rcy;&amp;tcy;&amp;icy;&amp;ncy;&amp;kcy;&amp;icy; &amp;pcy;&amp;ocy; &amp;zcy;&amp;acy;&amp;pcy;&amp;rcy;&amp;ocy;&amp;scy;&amp;ucy; &amp;Zcy;&amp;dcy;&amp;ocy;&amp;rcy;&amp;ocy;&amp;vcy;&amp;icy;&amp;jcy; &amp;scy;&amp;pcy;&amp;ocy;&amp;scy;&amp;iukcy;&amp;bcy; &amp;zhcy;&amp;icy;&amp;tcy;&amp;t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363272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uk-UA" sz="2400" b="1" smtClean="0">
                <a:solidFill>
                  <a:srgbClr val="FF0000"/>
                </a:solidFill>
              </a:rPr>
              <a:t>Перший чинник здорового способу життя.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Найважливіше при здоровому способі життя - це раціональне харчування. </a:t>
            </a:r>
            <a:endParaRPr lang="ru-RU" sz="2400" b="1">
              <a:ln w="63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Щоб їжа не була шкідливою!</a:t>
            </a:r>
            <a:endParaRPr lang="ru-RU" sz="2400" b="1">
              <a:solidFill>
                <a:srgbClr val="FF0000"/>
              </a:solidFill>
            </a:endParaRPr>
          </a:p>
        </p:txBody>
      </p:sp>
      <p:pic>
        <p:nvPicPr>
          <p:cNvPr id="31746" name="Picture 2" descr="http://logotipka.ru/images/stories/skachat_img/znaki_bukvy_cifry/5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333750" cy="3333750"/>
          </a:xfrm>
          <a:prstGeom prst="rect">
            <a:avLst/>
          </a:prstGeom>
          <a:noFill/>
        </p:spPr>
      </p:pic>
      <p:sp>
        <p:nvSpPr>
          <p:cNvPr id="31748" name="AutoShape 4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&amp;Kcy;&amp;acy;&amp;rcy;&amp;tcy;&amp;icy;&amp;ncy;&amp;kcy;&amp;icy; &amp;pcy;&amp;ocy; &amp;zcy;&amp;acy;&amp;pcy;&amp;rcy;&amp;ocy;&amp;scy;&amp;ucy; &amp;shcy;&amp;kcy;&amp;ycy;&amp;dcy;&amp;lcy;&amp;icy;&amp;vcy;&amp;acy; &amp;hardcy;&amp;zh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6" name="Picture 12" descr="http://image.tsn.ua/media/images2/original/Apr2012/383599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3048000" cy="2505076"/>
          </a:xfrm>
          <a:prstGeom prst="rect">
            <a:avLst/>
          </a:prstGeom>
          <a:noFill/>
        </p:spPr>
      </p:pic>
      <p:pic>
        <p:nvPicPr>
          <p:cNvPr id="31758" name="Picture 14" descr="http://healthy.pp.ua/wp-content/uploads/2013/03/%D0%9F%D1%8F%D1%82%D1%8C-%D0%BF%D1%80%D0%BE%D1%81%D1%82%D0%B8%D1%85-%D1%81%D0%BF%D0%BE%D1%81%D0%BE%D0%B1%D1%96%D0%B2-%D1%85%D0%B0%D1%80%D1%87%D1%83%D0%B2%D0%B0%D1%82%D0%B8%D1%81%D1%8F-%D1%8F%D0%BA-%D0%BB%D1%8E%D0%B4%D0%B8%D0%BD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73016"/>
            <a:ext cx="2676525" cy="2238376"/>
          </a:xfrm>
          <a:prstGeom prst="rect">
            <a:avLst/>
          </a:prstGeom>
          <a:noFill/>
        </p:spPr>
      </p:pic>
      <p:pic>
        <p:nvPicPr>
          <p:cNvPr id="31760" name="Picture 16" descr="&amp;Kcy;&amp;acy;&amp;rcy;&amp;tcy;&amp;icy;&amp;ncy;&amp;kcy;&amp;icy; &amp;pcy;&amp;ocy; &amp;zcy;&amp;acy;&amp;pcy;&amp;rcy;&amp;ocy;&amp;scy;&amp;ucy; &amp;vcy;&amp;rcy;&amp;iecy;&amp;dcy;&amp;ncy;&amp;acy;&amp;yacy; &amp;iecy;&amp;dcy;&amp;a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05064"/>
            <a:ext cx="2135882" cy="2160240"/>
          </a:xfrm>
          <a:prstGeom prst="rect">
            <a:avLst/>
          </a:prstGeom>
          <a:noFill/>
        </p:spPr>
      </p:pic>
      <p:sp>
        <p:nvSpPr>
          <p:cNvPr id="31762" name="AutoShape 18" descr="&amp;Kcy;&amp;acy;&amp;rcy;&amp;tcy;&amp;icy;&amp;ncy;&amp;kcy;&amp;icy; &amp;pcy;&amp;ocy; &amp;zcy;&amp;acy;&amp;pcy;&amp;rcy;&amp;ocy;&amp;scy;&amp;ucy; &amp;vcy;&amp;rcy;&amp;iecy;&amp;dcy;&amp;ncy;&amp;acy;&amp;yacy; &amp;iecy;&amp;dcy;&amp;a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4" name="Picture 20" descr="http://cs9648.vk.me/u169244303/a_3f16f8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628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F0CCE2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840</TotalTime>
  <Words>718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Перший чинник здорового способу життя. Найважливіше при здоровому способі життя - це раціональне харчування.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Дякую за увагу!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127</cp:revision>
  <dcterms:created xsi:type="dcterms:W3CDTF">2013-01-28T08:48:19Z</dcterms:created>
  <dcterms:modified xsi:type="dcterms:W3CDTF">2015-04-26T17:59:39Z</dcterms:modified>
</cp:coreProperties>
</file>