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0" r:id="rId2"/>
  </p:sldMasterIdLst>
  <p:notesMasterIdLst>
    <p:notesMasterId r:id="rId26"/>
  </p:notesMasterIdLst>
  <p:handoutMasterIdLst>
    <p:handoutMasterId r:id="rId27"/>
  </p:handoutMasterIdLst>
  <p:sldIdLst>
    <p:sldId id="256" r:id="rId3"/>
    <p:sldId id="346" r:id="rId4"/>
    <p:sldId id="356" r:id="rId5"/>
    <p:sldId id="347" r:id="rId6"/>
    <p:sldId id="357" r:id="rId7"/>
    <p:sldId id="332" r:id="rId8"/>
    <p:sldId id="341" r:id="rId9"/>
    <p:sldId id="333" r:id="rId10"/>
    <p:sldId id="349" r:id="rId11"/>
    <p:sldId id="359" r:id="rId12"/>
    <p:sldId id="327" r:id="rId13"/>
    <p:sldId id="348" r:id="rId14"/>
    <p:sldId id="358" r:id="rId15"/>
    <p:sldId id="328" r:id="rId16"/>
    <p:sldId id="329" r:id="rId17"/>
    <p:sldId id="336" r:id="rId18"/>
    <p:sldId id="337" r:id="rId19"/>
    <p:sldId id="352" r:id="rId20"/>
    <p:sldId id="353" r:id="rId21"/>
    <p:sldId id="302" r:id="rId22"/>
    <p:sldId id="339" r:id="rId23"/>
    <p:sldId id="355" r:id="rId24"/>
    <p:sldId id="354" r:id="rId25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FF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3333FF"/>
    <a:srgbClr val="A50021"/>
    <a:srgbClr val="CCECFF"/>
    <a:srgbClr val="FFFF00"/>
    <a:srgbClr val="00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87" autoAdjust="0"/>
  </p:normalViewPr>
  <p:slideViewPr>
    <p:cSldViewPr snapToGrid="0" showGuides="1"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215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3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2E3F1946-3F94-465C-87AD-868AD6FD7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73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124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66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9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984375"/>
            <a:ext cx="6553200" cy="508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87758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495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8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6975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2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911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07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761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4660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3497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099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666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984375"/>
            <a:ext cx="6553200" cy="508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57432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1639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1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55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9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52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655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135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4048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684" y="214313"/>
            <a:ext cx="8961876" cy="3130867"/>
          </a:xfrm>
          <a:solidFill>
            <a:schemeClr val="accent2">
              <a:alpha val="70000"/>
            </a:schemeClr>
          </a:solidFill>
          <a:ln cap="flat" algn="ctr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10000"/>
              </a:lnSpc>
              <a:defRPr/>
            </a:pPr>
            <a:r>
              <a:rPr lang="ru-RU" alt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Національний</a:t>
            </a:r>
            <a: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alt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фармацевтичний</a:t>
            </a:r>
            <a: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alt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університет</a:t>
            </a:r>
            <a: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altLang="ru-RU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VII</a:t>
            </a:r>
            <a:r>
              <a:rPr lang="ru-RU" alt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altLang="ru-RU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Міжнародн</a:t>
            </a:r>
            <a:r>
              <a:rPr lang="uk-UA" alt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</a:t>
            </a:r>
            <a:r>
              <a:rPr lang="ru-RU" alt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altLang="ru-RU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виставка</a:t>
            </a:r>
            <a:r>
              <a:rPr lang="ru-RU" alt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«</a:t>
            </a:r>
            <a:r>
              <a:rPr lang="ru-RU" alt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Сучасні</a:t>
            </a:r>
            <a: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alt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заклади</a:t>
            </a:r>
            <a: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alt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освіти</a:t>
            </a:r>
            <a: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– 2016» </a:t>
            </a:r>
            <a:r>
              <a:rPr lang="ru-RU" alt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ru-RU" alt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alt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III </a:t>
            </a:r>
            <a:r>
              <a:rPr lang="ru-RU" altLang="ru-RU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Міжнародна</a:t>
            </a:r>
            <a:r>
              <a:rPr lang="ru-RU" alt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altLang="ru-RU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виставка«World</a:t>
            </a:r>
            <a:r>
              <a:rPr lang="ru-RU" alt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alt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Edu</a:t>
            </a:r>
            <a:r>
              <a:rPr lang="ru-RU" alt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»</a:t>
            </a:r>
            <a:br>
              <a:rPr lang="ru-RU" alt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en-US" alt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en-US" alt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uk-UA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ДОСВІД ВПРОВАДЖЕННЯ </a:t>
            </a:r>
            <a:br>
              <a:rPr lang="uk-UA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uk-UA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СИСТЕМИ УПРАВЛІННЯ ЯКІСТЮ </a:t>
            </a:r>
            <a:br>
              <a:rPr lang="uk-UA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uk-UA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У НАЦІОНАЛЬНОМУ ФАРМАЦЕВТИЧНОМУ УНІВЕРСИТЕТІ</a:t>
            </a:r>
            <a:endParaRPr lang="ru-RU" alt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0684" y="3426539"/>
            <a:ext cx="8954575" cy="1354217"/>
          </a:xfrm>
          <a:prstGeom prst="rect">
            <a:avLst/>
          </a:prstGeom>
          <a:gradFill rotWithShape="1">
            <a:gsLst>
              <a:gs pos="0">
                <a:srgbClr val="0C3ED4"/>
              </a:gs>
              <a:gs pos="80000">
                <a:srgbClr val="1354FF"/>
              </a:gs>
              <a:gs pos="100000">
                <a:srgbClr val="0F52FF"/>
              </a:gs>
            </a:gsLst>
            <a:lin ang="16200000"/>
          </a:gradFill>
          <a:ln w="9525" algn="ctr">
            <a:solidFill>
              <a:srgbClr val="FFFF0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square" rIns="198000">
            <a:sp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uk-UA" alt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Лебединець </a:t>
            </a:r>
            <a:r>
              <a:rPr lang="uk-UA" alt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Вячеслав</a:t>
            </a:r>
            <a:r>
              <a:rPr lang="uk-UA" alt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Олександрович завідувач кафедри управління </a:t>
            </a:r>
            <a:r>
              <a:rPr lang="uk-UA" alt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якістю,</a:t>
            </a:r>
            <a:endParaRPr lang="uk-UA" altLang="ru-RU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r>
              <a:rPr lang="uk-UA" altLang="ru-RU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</a:t>
            </a:r>
            <a:r>
              <a:rPr lang="uk-UA" altLang="ru-RU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олова </a:t>
            </a:r>
            <a:r>
              <a:rPr lang="uk-UA" altLang="ru-RU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</a:t>
            </a:r>
            <a:r>
              <a:rPr lang="uk-UA" altLang="ru-RU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омісії </a:t>
            </a:r>
            <a:r>
              <a:rPr lang="uk-UA" altLang="ru-RU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 впровадження СУЯ НФаУ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10157" y="6282983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</a:t>
            </a:r>
            <a:r>
              <a:rPr lang="uk-UA" alt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.0</a:t>
            </a:r>
            <a:r>
              <a:rPr lang="en-US" alt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alt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.201</a:t>
            </a:r>
            <a:r>
              <a:rPr lang="en-US" alt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endParaRPr lang="ru-RU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60320" y="5480439"/>
            <a:ext cx="6484938" cy="492443"/>
          </a:xfrm>
          <a:prstGeom prst="rect">
            <a:avLst/>
          </a:prstGeom>
          <a:gradFill rotWithShape="1">
            <a:gsLst>
              <a:gs pos="0">
                <a:srgbClr val="0C3ED4"/>
              </a:gs>
              <a:gs pos="80000">
                <a:srgbClr val="1354FF"/>
              </a:gs>
              <a:gs pos="100000">
                <a:srgbClr val="0F52FF"/>
              </a:gs>
            </a:gsLst>
            <a:lin ang="16200000"/>
          </a:gradFill>
          <a:ln w="9525" algn="ctr">
            <a:solidFill>
              <a:srgbClr val="FFFF0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square" rIns="198000">
            <a:sp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097 943-08-32, quality@nuph.edu.ua</a:t>
            </a:r>
            <a:endParaRPr lang="uk-UA" altLang="ru-RU" sz="2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8617" y="62198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10</a:t>
            </a:r>
            <a:endParaRPr lang="ru-RU" dirty="0"/>
          </a:p>
        </p:txBody>
      </p:sp>
      <p:pic>
        <p:nvPicPr>
          <p:cNvPr id="2" name="Picture 2" descr="F:\! Documents\Мои проекты\! Впровадження СУЯ в НФаУ\Структура НФаУ_reli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" y="860681"/>
            <a:ext cx="8191500" cy="590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21180" y="74305"/>
            <a:ext cx="7178039" cy="79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600" kern="0" dirty="0" smtClean="0">
                <a:solidFill>
                  <a:srgbClr val="0000FF"/>
                </a:solidFill>
                <a:latin typeface="Tahoma" pitchFamily="34" charset="0"/>
              </a:rPr>
              <a:t>Переглянута організаційна схема Університету, до якої вже увійшов ВУЯ:</a:t>
            </a:r>
            <a:endParaRPr lang="uk-UA" altLang="ru-RU" sz="2600" kern="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97063" y="1073150"/>
            <a:ext cx="64801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38655" y="1398588"/>
            <a:ext cx="3198495" cy="486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uk-UA" altLang="ru-RU" sz="2100" u="sng" dirty="0" smtClean="0">
                <a:solidFill>
                  <a:srgbClr val="3333FF"/>
                </a:solidFill>
              </a:rPr>
              <a:t>Політика</a:t>
            </a:r>
            <a:r>
              <a:rPr lang="uk-UA" altLang="ru-RU" sz="2100" dirty="0" smtClean="0">
                <a:solidFill>
                  <a:srgbClr val="3333FF"/>
                </a:solidFill>
              </a:rPr>
              <a:t> НФаУ у сфері якості освітніх послуг</a:t>
            </a:r>
            <a:r>
              <a:rPr lang="uk-UA" altLang="ru-RU" sz="2100" dirty="0" smtClean="0">
                <a:solidFill>
                  <a:srgbClr val="000000"/>
                </a:solidFill>
              </a:rPr>
              <a:t> </a:t>
            </a:r>
            <a:r>
              <a:rPr lang="uk-UA" altLang="ru-RU" sz="2100" b="0" dirty="0" smtClean="0">
                <a:solidFill>
                  <a:srgbClr val="000000"/>
                </a:solidFill>
              </a:rPr>
              <a:t>слугує основою для визначення цілей з якості: для реалізації кожного положення Політики формулюються окремі Цілі, які далі перетворюються на цілі і задачі аж до кожного підрозділу і виконавця. (Політика є на сайті  Університету)</a:t>
            </a:r>
            <a:endParaRPr lang="uk-UA" altLang="ru-RU" sz="2100" b="0" dirty="0" smtClean="0">
              <a:solidFill>
                <a:srgbClr val="002060"/>
              </a:solidFill>
            </a:endParaRPr>
          </a:p>
        </p:txBody>
      </p:sp>
      <p:pic>
        <p:nvPicPr>
          <p:cNvPr id="23554" name="Picture 2" descr="F:\! Documents\Мои проекты\Внедрение СМК в НФаУ\ПОЛІТИКА НФаУ у сфері якості - 2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16" y="1368694"/>
            <a:ext cx="3748895" cy="5298806"/>
          </a:xfrm>
          <a:prstGeom prst="rect">
            <a:avLst/>
          </a:prstGeom>
          <a:noFill/>
          <a:ln>
            <a:solidFill>
              <a:srgbClr val="3333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97063" y="174625"/>
            <a:ext cx="7056648" cy="79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800" b="1" kern="0" dirty="0" smtClean="0">
                <a:solidFill>
                  <a:srgbClr val="0000FF"/>
                </a:solidFill>
                <a:latin typeface="Tahoma" pitchFamily="34" charset="0"/>
              </a:rPr>
              <a:t>Змінена концепція планування діяльності Університету:</a:t>
            </a:r>
            <a:endParaRPr lang="uk-UA" altLang="ru-RU" sz="2800" b="1" kern="0" dirty="0" smtClean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617" y="6219805"/>
            <a:ext cx="510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8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97063" y="1073150"/>
            <a:ext cx="64801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38655" y="1272318"/>
            <a:ext cx="3198495" cy="36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200"/>
              </a:spcBef>
              <a:defRPr/>
            </a:pPr>
            <a:r>
              <a:rPr lang="uk-UA" altLang="ru-RU" sz="2100" u="sng" dirty="0" smtClean="0">
                <a:solidFill>
                  <a:srgbClr val="3333FF"/>
                </a:solidFill>
              </a:rPr>
              <a:t>Цілі</a:t>
            </a:r>
            <a:r>
              <a:rPr lang="uk-UA" altLang="ru-RU" sz="2100" dirty="0" smtClean="0">
                <a:solidFill>
                  <a:srgbClr val="3333FF"/>
                </a:solidFill>
              </a:rPr>
              <a:t> НФаУ у сфері якості</a:t>
            </a:r>
            <a:r>
              <a:rPr lang="uk-UA" altLang="ru-RU" sz="2100" dirty="0" smtClean="0">
                <a:solidFill>
                  <a:srgbClr val="000000"/>
                </a:solidFill>
              </a:rPr>
              <a:t> - 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uk-UA" altLang="ru-RU" sz="2100" b="0" dirty="0" smtClean="0">
                <a:solidFill>
                  <a:srgbClr val="000000"/>
                </a:solidFill>
              </a:rPr>
              <a:t>це вимірні показники діяльності Університету, які є основою для визначення цілей більш низького рівня, формулювання </a:t>
            </a:r>
            <a:r>
              <a:rPr lang="uk-UA" altLang="ru-RU" sz="2100" b="0" dirty="0">
                <a:solidFill>
                  <a:srgbClr val="000000"/>
                </a:solidFill>
              </a:rPr>
              <a:t>планів </a:t>
            </a:r>
            <a:r>
              <a:rPr lang="uk-UA" altLang="ru-RU" sz="2100" b="0" dirty="0" smtClean="0">
                <a:solidFill>
                  <a:srgbClr val="000000"/>
                </a:solidFill>
              </a:rPr>
              <a:t>і задач (від планів підрозділів – до планів конкретних виконавців, наприклад – індивідуальних планів роботи викладачів)</a:t>
            </a:r>
            <a:endParaRPr lang="uk-UA" altLang="ru-RU" sz="2100" b="0" dirty="0" smtClean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617" y="62198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12</a:t>
            </a:r>
            <a:endParaRPr lang="ru-RU" dirty="0"/>
          </a:p>
        </p:txBody>
      </p:sp>
      <p:pic>
        <p:nvPicPr>
          <p:cNvPr id="1026" name="Picture 2" descr="F:\! Documents\Мои проекты\! Впровадження СУЯ в НФаУ\Objectives-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08" y="1272318"/>
            <a:ext cx="3782568" cy="5346192"/>
          </a:xfrm>
          <a:prstGeom prst="rect">
            <a:avLst/>
          </a:prstGeom>
          <a:noFill/>
          <a:ln>
            <a:solidFill>
              <a:srgbClr val="3333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97063" y="151765"/>
            <a:ext cx="7056648" cy="79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800" b="1" kern="0" dirty="0" smtClean="0">
                <a:solidFill>
                  <a:srgbClr val="0000FF"/>
                </a:solidFill>
                <a:latin typeface="Tahoma" pitchFamily="34" charset="0"/>
              </a:rPr>
              <a:t>Планування діяльності - за стандартом </a:t>
            </a:r>
            <a:r>
              <a:rPr lang="en-US" altLang="ru-RU" sz="2800" b="1" kern="0" dirty="0" smtClean="0">
                <a:solidFill>
                  <a:srgbClr val="0000FF"/>
                </a:solidFill>
                <a:latin typeface="Tahoma" pitchFamily="34" charset="0"/>
              </a:rPr>
              <a:t>ISO</a:t>
            </a:r>
            <a:r>
              <a:rPr lang="uk-UA" altLang="ru-RU" sz="2800" b="1" kern="0" dirty="0" smtClean="0">
                <a:solidFill>
                  <a:srgbClr val="0000FF"/>
                </a:solidFill>
                <a:latin typeface="Tahoma" pitchFamily="34" charset="0"/>
              </a:rPr>
              <a:t> 9001</a:t>
            </a:r>
            <a:endParaRPr lang="uk-UA" altLang="ru-RU" sz="2800" b="1" kern="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21180" y="137161"/>
            <a:ext cx="7178039" cy="108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600" kern="0" dirty="0" smtClean="0">
                <a:solidFill>
                  <a:srgbClr val="0000FF"/>
                </a:solidFill>
                <a:latin typeface="Tahoma" pitchFamily="34" charset="0"/>
              </a:rPr>
              <a:t>Схема СУЯ у вигляді «карти процесів» відображає взаємозв'язок із замовниками наших освітніх послуг:</a:t>
            </a:r>
            <a:endParaRPr lang="uk-UA" altLang="ru-RU" sz="2600" kern="0" dirty="0" smtClean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617" y="62198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13</a:t>
            </a:r>
            <a:endParaRPr lang="ru-RU" dirty="0"/>
          </a:p>
        </p:txBody>
      </p:sp>
      <p:pic>
        <p:nvPicPr>
          <p:cNvPr id="1026" name="Picture 2" descr="F:\! Documents\Мои проекты\! Впровадження СУЯ в НФаУ\Схема ПРОЦЕСІВ СУЯ НФаУ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" y="1395684"/>
            <a:ext cx="9014460" cy="475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81072" y="74305"/>
            <a:ext cx="7595422" cy="79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uk-UA" altLang="ru-RU" sz="2600" kern="0" dirty="0" smtClean="0">
                <a:solidFill>
                  <a:srgbClr val="0000FF"/>
                </a:solidFill>
                <a:latin typeface="Tahoma" pitchFamily="34" charset="0"/>
              </a:rPr>
              <a:t>Дерево </a:t>
            </a:r>
            <a:r>
              <a:rPr lang="uk-UA" altLang="ru-RU" sz="2600" kern="0" dirty="0" smtClean="0">
                <a:solidFill>
                  <a:srgbClr val="0000FF"/>
                </a:solidFill>
                <a:latin typeface="Tahoma" pitchFamily="34" charset="0"/>
              </a:rPr>
              <a:t>процесів СУЯ наочно відображає структурні елементи нашої системи:</a:t>
            </a:r>
            <a:endParaRPr lang="uk-UA" altLang="ru-RU" sz="2600" kern="0" dirty="0" smtClean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617" y="62198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14</a:t>
            </a:r>
            <a:endParaRPr lang="ru-RU" dirty="0"/>
          </a:p>
        </p:txBody>
      </p:sp>
      <p:pic>
        <p:nvPicPr>
          <p:cNvPr id="3074" name="Picture 2" descr="F:\! Documents\Мои проекты\! Впровадження СУЯ в НФаУ\ДЕРЕВО ПРОЦЕСІВ СУЯ НФаУ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24796"/>
            <a:ext cx="3976751" cy="580027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! Documents\Мои проекты\! Впровадження СУЯ в НФаУ\ДЕРЕВО ПРОЦЕСІВ СУЯ НФаУ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96" y="891337"/>
            <a:ext cx="3700144" cy="583372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97062" y="945310"/>
            <a:ext cx="64801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38655" y="4700469"/>
            <a:ext cx="6646125" cy="187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20000"/>
              </a:spcBef>
              <a:defRPr/>
            </a:pPr>
            <a:r>
              <a:rPr lang="uk-UA" altLang="ru-RU" sz="2200" b="0" dirty="0" smtClean="0">
                <a:solidFill>
                  <a:srgbClr val="000000"/>
                </a:solidFill>
              </a:rPr>
              <a:t>Згідно із вимогами </a:t>
            </a:r>
            <a:r>
              <a:rPr lang="en-US" altLang="ru-RU" sz="2200" b="0" dirty="0" smtClean="0">
                <a:solidFill>
                  <a:srgbClr val="000000"/>
                </a:solidFill>
              </a:rPr>
              <a:t>ISO</a:t>
            </a:r>
            <a:r>
              <a:rPr lang="uk-UA" altLang="ru-RU" sz="2200" b="0" dirty="0" smtClean="0">
                <a:solidFill>
                  <a:srgbClr val="000000"/>
                </a:solidFill>
              </a:rPr>
              <a:t> 9001 для кожного процесу визначаються </a:t>
            </a:r>
            <a:r>
              <a:rPr lang="uk-UA" altLang="ru-RU" sz="2200" dirty="0" smtClean="0">
                <a:solidFill>
                  <a:srgbClr val="3333FF"/>
                </a:solidFill>
              </a:rPr>
              <a:t>входи</a:t>
            </a:r>
            <a:r>
              <a:rPr lang="uk-UA" altLang="ru-RU" sz="2200" b="0" dirty="0" smtClean="0">
                <a:solidFill>
                  <a:srgbClr val="3333FF"/>
                </a:solidFill>
              </a:rPr>
              <a:t> і </a:t>
            </a:r>
            <a:r>
              <a:rPr lang="uk-UA" altLang="ru-RU" sz="2200" dirty="0" smtClean="0">
                <a:solidFill>
                  <a:srgbClr val="3333FF"/>
                </a:solidFill>
              </a:rPr>
              <a:t>виходи</a:t>
            </a:r>
            <a:r>
              <a:rPr lang="uk-UA" altLang="ru-RU" sz="2200" b="0" dirty="0" smtClean="0">
                <a:solidFill>
                  <a:srgbClr val="000000"/>
                </a:solidFill>
              </a:rPr>
              <a:t>, за якими процеси зв'язуються між собою системою інформаційних потоків у вигляді відповідних документів</a:t>
            </a:r>
            <a:endParaRPr lang="uk-UA" altLang="ru-RU" sz="2200" b="0" dirty="0" smtClean="0">
              <a:solidFill>
                <a:srgbClr val="00206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97063" y="76321"/>
            <a:ext cx="6542087" cy="79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600" b="1" kern="0" dirty="0" smtClean="0">
                <a:solidFill>
                  <a:srgbClr val="0000FF"/>
                </a:solidFill>
                <a:latin typeface="Tahoma" pitchFamily="34" charset="0"/>
              </a:rPr>
              <a:t>Кожен процес представляє певне перетворення входів на виходи:</a:t>
            </a:r>
            <a:endParaRPr lang="uk-UA" altLang="ru-RU" sz="2600" b="1" kern="0" dirty="0" smtClean="0">
              <a:solidFill>
                <a:srgbClr val="0000FF"/>
              </a:solidFill>
            </a:endParaRPr>
          </a:p>
        </p:txBody>
      </p:sp>
      <p:pic>
        <p:nvPicPr>
          <p:cNvPr id="2050" name="Picture 2" descr="F:\! Documents\Мои проекты\! Впровадження СУЯ в НФаУ\Документовані процедури (ДП)\ДП А2.7.2 - Профорієнтація і агітація - схе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03" y="1141833"/>
            <a:ext cx="6219825" cy="373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8617" y="62198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1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97062" y="899968"/>
            <a:ext cx="70701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78039" y="4866822"/>
            <a:ext cx="7541181" cy="187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lang="uk-UA" altLang="ru-RU" sz="2200" b="0" dirty="0" smtClean="0">
                <a:solidFill>
                  <a:srgbClr val="000000"/>
                </a:solidFill>
              </a:rPr>
              <a:t>Процеси СУЯ регламентуються </a:t>
            </a:r>
            <a:br>
              <a:rPr lang="uk-UA" altLang="ru-RU" sz="2200" b="0" dirty="0" smtClean="0">
                <a:solidFill>
                  <a:srgbClr val="000000"/>
                </a:solidFill>
              </a:rPr>
            </a:br>
            <a:r>
              <a:rPr lang="uk-UA" altLang="ru-RU" sz="2200" dirty="0" smtClean="0">
                <a:solidFill>
                  <a:srgbClr val="0000FF"/>
                </a:solidFill>
              </a:rPr>
              <a:t>Документованою </a:t>
            </a:r>
            <a:r>
              <a:rPr lang="uk-UA" altLang="ru-RU" sz="2200" dirty="0" smtClean="0">
                <a:solidFill>
                  <a:srgbClr val="0000FF"/>
                </a:solidFill>
              </a:rPr>
              <a:t>процедурою (ДП)</a:t>
            </a:r>
            <a:r>
              <a:rPr lang="uk-UA" altLang="ru-RU" sz="2200" b="0" dirty="0" smtClean="0">
                <a:solidFill>
                  <a:srgbClr val="000000"/>
                </a:solidFill>
              </a:rPr>
              <a:t>, яка описує всі фази процесу за </a:t>
            </a:r>
            <a:r>
              <a:rPr lang="uk-UA" altLang="ru-RU" sz="2200" b="0" dirty="0" smtClean="0">
                <a:solidFill>
                  <a:srgbClr val="000000"/>
                </a:solidFill>
              </a:rPr>
              <a:t>циклом </a:t>
            </a:r>
            <a:r>
              <a:rPr lang="en-US" altLang="ru-RU" sz="2200" b="0" dirty="0" smtClean="0">
                <a:solidFill>
                  <a:srgbClr val="000000"/>
                </a:solidFill>
              </a:rPr>
              <a:t>PDCA </a:t>
            </a:r>
            <a:r>
              <a:rPr lang="uk-UA" altLang="ru-RU" sz="2200" b="0" dirty="0" smtClean="0">
                <a:solidFill>
                  <a:srgbClr val="000000"/>
                </a:solidFill>
              </a:rPr>
              <a:t>– від планування до оцінки результативності і шляхів удосконалення</a:t>
            </a:r>
            <a:endParaRPr lang="uk-UA" altLang="ru-RU" sz="2200" b="0" dirty="0" smtClean="0">
              <a:solidFill>
                <a:srgbClr val="00206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97063" y="61207"/>
            <a:ext cx="7070161" cy="79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uk-UA" altLang="ru-RU" sz="3000" kern="0" dirty="0">
                <a:solidFill>
                  <a:srgbClr val="0000FF"/>
                </a:solidFill>
                <a:latin typeface="Tahoma" pitchFamily="34" charset="0"/>
              </a:rPr>
              <a:t>У</a:t>
            </a:r>
            <a:r>
              <a:rPr lang="uk-UA" altLang="ru-RU" sz="3000" b="1" kern="0" dirty="0" smtClean="0">
                <a:solidFill>
                  <a:srgbClr val="0000FF"/>
                </a:solidFill>
                <a:latin typeface="Tahoma" pitchFamily="34" charset="0"/>
              </a:rPr>
              <a:t>сі </a:t>
            </a:r>
            <a:r>
              <a:rPr lang="uk-UA" altLang="ru-RU" sz="3000" b="1" kern="0" dirty="0" smtClean="0">
                <a:solidFill>
                  <a:srgbClr val="0000FF"/>
                </a:solidFill>
                <a:latin typeface="Tahoma" pitchFamily="34" charset="0"/>
              </a:rPr>
              <a:t>процеси СУЯ регламентовані:</a:t>
            </a:r>
            <a:endParaRPr lang="uk-UA" altLang="ru-RU" sz="3000" b="1" kern="0" dirty="0" smtClean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617" y="62198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16</a:t>
            </a:r>
            <a:endParaRPr lang="ru-RU" dirty="0"/>
          </a:p>
        </p:txBody>
      </p:sp>
      <p:pic>
        <p:nvPicPr>
          <p:cNvPr id="2050" name="Picture 2" descr="F:\! Documents\Мои проекты\! Впровадження СУЯ в НФаУ\Документовані процедури (ДП)\ДП-А3.1-91-04_Управління документами та записами_Page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66" y="987395"/>
            <a:ext cx="3026054" cy="427695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! Documents\Мои проекты\! Впровадження СУЯ в НФаУ\Документовані процедури (ДП)\ДП-А3.1-91-04_Управління документами та записами_Page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" y="781655"/>
            <a:ext cx="3026054" cy="427695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! Documents\Мои проекты\! Впровадження СУЯ в НФаУ\Документовані процедури (ДП)\ДП-А3.1-91-04_Управління документами та записами_Page_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166" y="987395"/>
            <a:ext cx="3026054" cy="427695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297583" y="945814"/>
            <a:ext cx="64801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22120" y="4842734"/>
            <a:ext cx="7338753" cy="187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uk-UA" altLang="ru-RU" sz="2200" dirty="0" err="1" smtClean="0">
                <a:solidFill>
                  <a:schemeClr val="tx1">
                    <a:lumMod val="50000"/>
                  </a:schemeClr>
                </a:solidFill>
              </a:rPr>
              <a:t>ДП</a:t>
            </a:r>
            <a:r>
              <a:rPr lang="uk-UA" altLang="ru-RU" sz="2200" b="0" dirty="0" smtClean="0">
                <a:solidFill>
                  <a:srgbClr val="000000"/>
                </a:solidFill>
              </a:rPr>
              <a:t> містять «вбудовані» </a:t>
            </a:r>
            <a:r>
              <a:rPr lang="uk-UA" altLang="ru-RU" sz="2200" dirty="0" smtClean="0">
                <a:solidFill>
                  <a:srgbClr val="FF0000"/>
                </a:solidFill>
              </a:rPr>
              <a:t>показники результативності і методики їх визначення</a:t>
            </a:r>
            <a:r>
              <a:rPr lang="uk-UA" altLang="ru-RU" sz="2200" b="0" dirty="0" smtClean="0">
                <a:solidFill>
                  <a:srgbClr val="000000"/>
                </a:solidFill>
              </a:rPr>
              <a:t>, а при плануванні процесу їх керівники встановлюють вимірні критерії для систематичного оцінювання результативності кожного процесу</a:t>
            </a:r>
            <a:endParaRPr lang="uk-UA" altLang="ru-RU" sz="2200" b="0" dirty="0" smtClean="0">
              <a:solidFill>
                <a:srgbClr val="00206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43915" y="83879"/>
            <a:ext cx="6944504" cy="72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uk-UA" altLang="ru-RU" sz="2600" kern="0" dirty="0" smtClean="0">
                <a:solidFill>
                  <a:srgbClr val="0000FF"/>
                </a:solidFill>
                <a:latin typeface="Tahoma" pitchFamily="34" charset="0"/>
              </a:rPr>
              <a:t>Документовані процедури мають єдину стандартну структуру</a:t>
            </a:r>
            <a:endParaRPr lang="uk-UA" altLang="ru-RU" sz="2600" b="1" kern="0" dirty="0" smtClean="0">
              <a:solidFill>
                <a:srgbClr val="0000FF"/>
              </a:solidFill>
            </a:endParaRPr>
          </a:p>
        </p:txBody>
      </p:sp>
      <p:pic>
        <p:nvPicPr>
          <p:cNvPr id="4098" name="Picture 2" descr="F:\! Documents\Мои проекты\! Впровадження СУЯ в НФаУ\Документовані процедури (ДП)\ДП ДП А2.7.2-01-28- Профорієнтаційна і агітаційна діяльність_Page_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21" y="1085286"/>
            <a:ext cx="2647798" cy="374233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! Documents\Мои проекты\! Впровадження СУЯ в НФаУ\Документовані процедури (ДП)\ДП ДП А2.7.2-01-28- Профорієнтаційна і агітаційна діяльність_Page_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91" y="1085286"/>
            <a:ext cx="2647798" cy="374233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075" y="1085286"/>
            <a:ext cx="2967648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uk-UA" altLang="ru-RU" b="0" dirty="0" err="1" smtClean="0">
                <a:solidFill>
                  <a:srgbClr val="0000FF"/>
                </a:solidFill>
              </a:rPr>
              <a:t>ДП</a:t>
            </a:r>
            <a:r>
              <a:rPr lang="uk-UA" altLang="ru-RU" b="0" dirty="0" smtClean="0">
                <a:solidFill>
                  <a:srgbClr val="0000FF"/>
                </a:solidFill>
              </a:rPr>
              <a:t> розроблені за Циклом </a:t>
            </a:r>
            <a:r>
              <a:rPr lang="en-US" altLang="ru-RU" dirty="0" err="1" smtClean="0">
                <a:solidFill>
                  <a:srgbClr val="0000FF"/>
                </a:solidFill>
              </a:rPr>
              <a:t>PDCA</a:t>
            </a:r>
            <a:r>
              <a:rPr lang="uk-UA" altLang="ru-RU" b="0" dirty="0" smtClean="0">
                <a:solidFill>
                  <a:srgbClr val="0000FF"/>
                </a:solidFill>
              </a:rPr>
              <a:t> і описують всі етапи процесу за цим циклом – відповідно до сучасних уявлень про системи менеджменту</a:t>
            </a:r>
            <a:endParaRPr lang="ru-RU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168617" y="62198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3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wnloads\Схе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" y="945814"/>
            <a:ext cx="6697498" cy="473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297583" y="945814"/>
            <a:ext cx="64801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43915" y="4926554"/>
            <a:ext cx="7216958" cy="187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uk-UA" altLang="ru-RU" sz="2100" b="0" dirty="0" smtClean="0">
                <a:solidFill>
                  <a:srgbClr val="0000FF"/>
                </a:solidFill>
              </a:rPr>
              <a:t>Нормування діяльності науково-викладацького складу через </a:t>
            </a:r>
            <a:r>
              <a:rPr lang="uk-UA" altLang="ru-RU" sz="2100" dirty="0" smtClean="0">
                <a:solidFill>
                  <a:srgbClr val="0000FF"/>
                </a:solidFill>
              </a:rPr>
              <a:t>індивідуальні плани</a:t>
            </a:r>
            <a:r>
              <a:rPr lang="uk-UA" altLang="ru-RU" sz="2100" b="0" dirty="0" smtClean="0">
                <a:solidFill>
                  <a:srgbClr val="0000FF"/>
                </a:solidFill>
              </a:rPr>
              <a:t>, </a:t>
            </a:r>
            <a:r>
              <a:rPr lang="uk-UA" altLang="ru-RU" sz="2100" dirty="0" smtClean="0">
                <a:solidFill>
                  <a:srgbClr val="0000FF"/>
                </a:solidFill>
              </a:rPr>
              <a:t>рейтингування</a:t>
            </a:r>
            <a:r>
              <a:rPr lang="uk-UA" altLang="ru-RU" sz="2100" b="0" dirty="0" smtClean="0">
                <a:solidFill>
                  <a:srgbClr val="0000FF"/>
                </a:solidFill>
              </a:rPr>
              <a:t>  викладачів та систематичне </a:t>
            </a:r>
            <a:r>
              <a:rPr lang="uk-UA" altLang="ru-RU" sz="2100" dirty="0" smtClean="0">
                <a:solidFill>
                  <a:srgbClr val="0000FF"/>
                </a:solidFill>
              </a:rPr>
              <a:t>оцінювання результативності</a:t>
            </a:r>
            <a:r>
              <a:rPr lang="uk-UA" altLang="ru-RU" sz="2100" b="0" dirty="0" smtClean="0">
                <a:solidFill>
                  <a:srgbClr val="0000FF"/>
                </a:solidFill>
              </a:rPr>
              <a:t> кожного процесу – взаємопов'язані процеси, які сприятимуть мотивації персоналу і підвищенню продуктивності діяльності Університету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43915" y="83879"/>
            <a:ext cx="6944504" cy="72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uk-UA" altLang="ru-RU" sz="2600" kern="0" dirty="0" err="1" smtClean="0">
                <a:solidFill>
                  <a:srgbClr val="0000FF"/>
                </a:solidFill>
                <a:latin typeface="Tahoma" pitchFamily="34" charset="0"/>
              </a:rPr>
              <a:t>СУЯ</a:t>
            </a:r>
            <a:r>
              <a:rPr lang="uk-UA" altLang="ru-RU" sz="2600" kern="0" dirty="0" smtClean="0">
                <a:solidFill>
                  <a:srgbClr val="0000FF"/>
                </a:solidFill>
                <a:latin typeface="Tahoma" pitchFamily="34" charset="0"/>
              </a:rPr>
              <a:t> передбачає постійний моніторинг результативності всіх процесів</a:t>
            </a:r>
            <a:endParaRPr lang="uk-UA" altLang="ru-RU" sz="2600" b="1" kern="0" dirty="0" smtClean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617" y="62198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1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! Documents\Мои проекты\! Впровадження СУЯ в НФаУ\Рейтинги викладачів і кафедр\Анкета рейтингування доцентів - кафедра Соціальної фармації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267" y="3070479"/>
            <a:ext cx="5346192" cy="378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 bwMode="auto">
          <a:xfrm>
            <a:off x="1973580" y="304800"/>
            <a:ext cx="6888480" cy="637667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617" y="62198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19</a:t>
            </a:r>
            <a:endParaRPr lang="ru-RU" dirty="0"/>
          </a:p>
        </p:txBody>
      </p:sp>
      <p:pic>
        <p:nvPicPr>
          <p:cNvPr id="6146" name="Picture 2" descr="F:\! Documents\Мои проекты\! Впровадження СУЯ в НФаУ\Рейтинги викладачів і кафедр\Анкета рейтингування доцентів - кафедра Соціальної фармації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" y="1034415"/>
            <a:ext cx="5171377" cy="36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50080" y="83878"/>
            <a:ext cx="4338339" cy="334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uk-UA" altLang="ru-RU" sz="2400" kern="0" dirty="0" smtClean="0">
                <a:solidFill>
                  <a:srgbClr val="0000FF"/>
                </a:solidFill>
                <a:latin typeface="Tahoma" pitchFamily="34" charset="0"/>
              </a:rPr>
              <a:t>Методика </a:t>
            </a:r>
            <a:r>
              <a:rPr lang="uk-UA" altLang="ru-RU" sz="2400" kern="0" dirty="0" err="1" smtClean="0">
                <a:solidFill>
                  <a:srgbClr val="0000FF"/>
                </a:solidFill>
                <a:latin typeface="Tahoma" pitchFamily="34" charset="0"/>
              </a:rPr>
              <a:t>рейтингування</a:t>
            </a:r>
            <a:r>
              <a:rPr lang="uk-UA" altLang="ru-RU" sz="2400" kern="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uk-UA" altLang="ru-RU" sz="2400" b="0" kern="0" dirty="0" smtClean="0">
                <a:solidFill>
                  <a:srgbClr val="0000FF"/>
                </a:solidFill>
                <a:latin typeface="Tahoma" pitchFamily="34" charset="0"/>
              </a:rPr>
              <a:t>пройшла апробацію на 8 кафедрах, </a:t>
            </a:r>
            <a:r>
              <a:rPr lang="uk-UA" altLang="ru-RU" sz="2400" b="0" kern="0" dirty="0" smtClean="0">
                <a:solidFill>
                  <a:srgbClr val="0000FF"/>
                </a:solidFill>
                <a:latin typeface="Tahoma" pitchFamily="34" charset="0"/>
              </a:rPr>
              <a:t>після </a:t>
            </a:r>
            <a:r>
              <a:rPr lang="uk-UA" altLang="ru-RU" sz="2400" b="0" kern="0" dirty="0" smtClean="0">
                <a:solidFill>
                  <a:srgbClr val="0000FF"/>
                </a:solidFill>
                <a:latin typeface="Tahoma" pitchFamily="34" charset="0"/>
              </a:rPr>
              <a:t>її остаточного коригування вона почне </a:t>
            </a:r>
            <a:r>
              <a:rPr lang="uk-UA" altLang="ru-RU" sz="2400" b="0" kern="0" dirty="0" smtClean="0">
                <a:solidFill>
                  <a:srgbClr val="0000FF"/>
                </a:solidFill>
                <a:latin typeface="Tahoma" pitchFamily="34" charset="0"/>
              </a:rPr>
              <a:t>застосовуватись для рейтингової оцінки роботи всіх викладачів раз на навчальний рік</a:t>
            </a:r>
            <a:endParaRPr lang="uk-UA" altLang="ru-RU" sz="2400" b="0" kern="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26921" y="136525"/>
            <a:ext cx="6856730" cy="974725"/>
          </a:xfrm>
        </p:spPr>
        <p:txBody>
          <a:bodyPr/>
          <a:lstStyle/>
          <a:p>
            <a:pPr eaLnBrk="1" hangingPunct="1"/>
            <a:r>
              <a:rPr lang="uk-UA" altLang="ru-RU" sz="3200" b="1" dirty="0" smtClean="0">
                <a:latin typeface="Tahoma" pitchFamily="34" charset="0"/>
              </a:rPr>
              <a:t>Тенденції в освітянській сфері</a:t>
            </a:r>
            <a:endParaRPr lang="uk-UA" altLang="ru-RU" sz="3200" b="1" dirty="0" smtClean="0"/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1866900" y="1293813"/>
            <a:ext cx="6713220" cy="538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1pPr>
            <a:lvl2pPr marL="796925" indent="-339725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2pPr>
            <a:lvl3pPr marL="121285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3pPr>
            <a:lvl4pPr marL="1620838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uk-UA" alt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Інтеграція </a:t>
            </a:r>
            <a:r>
              <a:rPr lang="uk-UA" alt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України в </a:t>
            </a:r>
            <a:r>
              <a:rPr lang="uk-UA" alt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європейський </a:t>
            </a:r>
            <a:r>
              <a:rPr lang="uk-UA" alt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освітній простір вимагає уніфікації процесів забезпечення якості </a:t>
            </a:r>
            <a:r>
              <a:rPr lang="uk-UA" alt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освіти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uk-UA" alt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Підвищується конкуренція на ринку освітніх послуг, зростають вимоги роботодавців до молодих фахівців. При цьому щорічно на </a:t>
            </a:r>
            <a:r>
              <a:rPr lang="uk-UA" alt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8-9%</a:t>
            </a:r>
            <a:r>
              <a:rPr lang="uk-UA" alt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зменшується кількість абітурієнтів, частина з яких (</a:t>
            </a:r>
            <a:r>
              <a:rPr lang="uk-UA" alt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15-20 тис.</a:t>
            </a:r>
            <a:r>
              <a:rPr lang="uk-UA" alt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лише у 2014 році) їде на навчання за кордон.</a:t>
            </a:r>
          </a:p>
        </p:txBody>
      </p:sp>
      <p:pic>
        <p:nvPicPr>
          <p:cNvPr id="19460" name="Picture 5" descr="MMj0234700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1" y="129540"/>
            <a:ext cx="104013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97063" y="1225550"/>
            <a:ext cx="64801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617" y="62198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7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805940" y="1226820"/>
            <a:ext cx="7338060" cy="43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911225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319213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27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35188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923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495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067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639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uk-UA" altLang="ru-RU" sz="2000" b="0" dirty="0" smtClean="0">
                <a:solidFill>
                  <a:srgbClr val="0000FF"/>
                </a:solidFill>
              </a:rPr>
              <a:t>Після видання </a:t>
            </a:r>
            <a:r>
              <a:rPr lang="uk-UA" altLang="ru-RU" sz="2000" dirty="0" smtClean="0">
                <a:solidFill>
                  <a:srgbClr val="0000FF"/>
                </a:solidFill>
              </a:rPr>
              <a:t>наказу</a:t>
            </a:r>
            <a:r>
              <a:rPr lang="uk-UA" altLang="ru-RU" sz="2000" b="0" dirty="0" smtClean="0">
                <a:solidFill>
                  <a:srgbClr val="0000FF"/>
                </a:solidFill>
              </a:rPr>
              <a:t> ректора про впровадження СУЯ №149 від 16 квітня розпочалося виконання робіт за тими процедурами, які регламентують кожен процес СУЯ.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uk-UA" altLang="ru-RU" sz="2000" dirty="0" smtClean="0">
                <a:solidFill>
                  <a:srgbClr val="0000FF"/>
                </a:solidFill>
              </a:rPr>
              <a:t>З 21 по 24 квітня </a:t>
            </a:r>
            <a:r>
              <a:rPr lang="uk-UA" altLang="ru-RU" sz="2000" b="0" dirty="0" smtClean="0">
                <a:solidFill>
                  <a:srgbClr val="0000FF"/>
                </a:solidFill>
              </a:rPr>
              <a:t>проведено цикл внутрішніх аудитів для того, щоб оцінити ступінь впровадження ДП і обізнаності учасників процесів </a:t>
            </a:r>
            <a:r>
              <a:rPr lang="uk-UA" altLang="ru-RU" sz="2000" b="0" dirty="0">
                <a:solidFill>
                  <a:srgbClr val="0000FF"/>
                </a:solidFill>
              </a:rPr>
              <a:t>з вимогами СУЯ</a:t>
            </a:r>
            <a:r>
              <a:rPr lang="uk-UA" altLang="ru-RU" sz="2000" b="0" dirty="0" smtClean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uk-UA" altLang="ru-RU" sz="2000" dirty="0" smtClean="0">
                <a:solidFill>
                  <a:srgbClr val="0000FF"/>
                </a:solidFill>
              </a:rPr>
              <a:t>28 квітня </a:t>
            </a:r>
            <a:r>
              <a:rPr lang="uk-UA" altLang="ru-RU" sz="2000" b="0" dirty="0" smtClean="0">
                <a:solidFill>
                  <a:srgbClr val="0000FF"/>
                </a:solidFill>
              </a:rPr>
              <a:t>відбувся ознайомчий візит аудиторів Органу сертифікації ПРИРОСТ </a:t>
            </a:r>
            <a:r>
              <a:rPr lang="en-US" altLang="ru-RU" sz="2000" b="0" dirty="0" smtClean="0">
                <a:solidFill>
                  <a:srgbClr val="0000FF"/>
                </a:solidFill>
              </a:rPr>
              <a:t>DQS-</a:t>
            </a:r>
            <a:r>
              <a:rPr lang="uk-UA" altLang="ru-RU" sz="2000" b="0" dirty="0" smtClean="0">
                <a:solidFill>
                  <a:srgbClr val="0000FF"/>
                </a:solidFill>
              </a:rPr>
              <a:t>Україна </a:t>
            </a:r>
            <a:br>
              <a:rPr lang="uk-UA" altLang="ru-RU" sz="2000" b="0" dirty="0" smtClean="0">
                <a:solidFill>
                  <a:srgbClr val="0000FF"/>
                </a:solidFill>
              </a:rPr>
            </a:br>
            <a:r>
              <a:rPr lang="uk-UA" altLang="ru-RU" sz="2000" b="0" dirty="0" smtClean="0">
                <a:solidFill>
                  <a:srgbClr val="0000FF"/>
                </a:solidFill>
              </a:rPr>
              <a:t>(І-а фаза сертифікації).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uk-UA" altLang="ru-RU" sz="2000" dirty="0" smtClean="0">
                <a:solidFill>
                  <a:srgbClr val="0000FF"/>
                </a:solidFill>
              </a:rPr>
              <a:t>19-21 </a:t>
            </a:r>
            <a:r>
              <a:rPr lang="uk-UA" altLang="ru-RU" sz="2000" dirty="0">
                <a:solidFill>
                  <a:srgbClr val="0000FF"/>
                </a:solidFill>
              </a:rPr>
              <a:t>травня</a:t>
            </a:r>
            <a:r>
              <a:rPr lang="uk-UA" altLang="ru-RU" sz="2000" b="0" dirty="0">
                <a:solidFill>
                  <a:srgbClr val="0000FF"/>
                </a:solidFill>
              </a:rPr>
              <a:t> </a:t>
            </a:r>
            <a:r>
              <a:rPr lang="uk-UA" altLang="ru-RU" sz="2000" b="0" dirty="0" smtClean="0">
                <a:solidFill>
                  <a:srgbClr val="0000FF"/>
                </a:solidFill>
              </a:rPr>
              <a:t>працювала група з 3-х аудиторів на чолі з керівником Органу сертифікації. Вони провели ІІ фазу сертифікаційного аудиту.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97063" y="1174750"/>
            <a:ext cx="64801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FFFF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97063" y="136525"/>
            <a:ext cx="70802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000" b="1" kern="0" dirty="0" err="1" smtClean="0">
                <a:solidFill>
                  <a:srgbClr val="3333FF"/>
                </a:solidFill>
                <a:latin typeface="Tahoma" pitchFamily="34" charset="0"/>
              </a:rPr>
              <a:t>Хронологія</a:t>
            </a:r>
            <a:r>
              <a:rPr lang="ru-RU" altLang="ru-RU" sz="3000" b="1" kern="0" dirty="0" smtClean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ru-RU" altLang="ru-RU" sz="3000" b="1" kern="0" dirty="0" err="1" smtClean="0">
                <a:solidFill>
                  <a:srgbClr val="3333FF"/>
                </a:solidFill>
                <a:latin typeface="Tahoma" pitchFamily="34" charset="0"/>
              </a:rPr>
              <a:t>впровадження</a:t>
            </a:r>
            <a:r>
              <a:rPr lang="ru-RU" altLang="ru-RU" sz="3000" b="1" kern="0" dirty="0" smtClean="0">
                <a:solidFill>
                  <a:srgbClr val="3333FF"/>
                </a:solidFill>
                <a:latin typeface="Tahoma" pitchFamily="34" charset="0"/>
              </a:rPr>
              <a:t> СУЯ</a:t>
            </a:r>
            <a:endParaRPr lang="ru-RU" altLang="ru-RU" sz="3000" b="1" kern="0" dirty="0" smtClean="0">
              <a:solidFill>
                <a:srgbClr val="3333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97063" y="5471159"/>
            <a:ext cx="70802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200" dirty="0" smtClean="0">
                <a:solidFill>
                  <a:srgbClr val="FF0000"/>
                </a:solidFill>
              </a:rPr>
              <a:t>Ми ставили перед собою мету пройти аудит на високому рівні і без критичних невідповідностей: цю мету досягнуто!</a:t>
            </a:r>
            <a:endParaRPr lang="ru-RU" sz="2200" dirty="0"/>
          </a:p>
        </p:txBody>
      </p:sp>
      <p:pic>
        <p:nvPicPr>
          <p:cNvPr id="5122" name="Picture 2" descr="F:\! Documents\Мои проекты\! Впровадження СУЯ в НФаУ\НАКАЗ про впровадження СУЯ НФаУ_Pag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0" y="1161262"/>
            <a:ext cx="1570723" cy="22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8617" y="62198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802448" y="1752600"/>
            <a:ext cx="7235825" cy="344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911225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319213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27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35188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923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495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067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639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uk-UA" altLang="ru-RU" sz="2100" b="0" dirty="0">
                <a:solidFill>
                  <a:srgbClr val="0000FF"/>
                </a:solidFill>
              </a:rPr>
              <a:t>у</a:t>
            </a:r>
            <a:r>
              <a:rPr lang="uk-UA" altLang="ru-RU" sz="2100" b="0" dirty="0" smtClean="0">
                <a:solidFill>
                  <a:srgbClr val="0000FF"/>
                </a:solidFill>
              </a:rPr>
              <a:t>правління документообігом, 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uk-UA" altLang="ru-RU" sz="2100" b="0" dirty="0" smtClean="0">
                <a:solidFill>
                  <a:srgbClr val="0000FF"/>
                </a:solidFill>
              </a:rPr>
              <a:t>проведення внутрішніх аудитів,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uk-UA" altLang="ru-RU" sz="2100" b="0" dirty="0" smtClean="0">
                <a:solidFill>
                  <a:srgbClr val="0000FF"/>
                </a:solidFill>
              </a:rPr>
              <a:t>навчання персоналу з питань управління якістю,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uk-UA" altLang="ru-RU" sz="2100" b="0" dirty="0" smtClean="0">
                <a:solidFill>
                  <a:srgbClr val="0000FF"/>
                </a:solidFill>
              </a:rPr>
              <a:t>оцінювання результативності процесів </a:t>
            </a:r>
            <a:r>
              <a:rPr lang="uk-UA" altLang="ru-RU" sz="2100" b="0" dirty="0" err="1" smtClean="0">
                <a:solidFill>
                  <a:srgbClr val="0000FF"/>
                </a:solidFill>
              </a:rPr>
              <a:t>СУЯ</a:t>
            </a:r>
            <a:r>
              <a:rPr lang="uk-UA" altLang="ru-RU" sz="2100" b="0" dirty="0" smtClean="0">
                <a:solidFill>
                  <a:srgbClr val="0000FF"/>
                </a:solidFill>
              </a:rPr>
              <a:t> (у тому числі – проведення рейтингування викладачів),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uk-UA" altLang="ru-RU" sz="2100" b="0" dirty="0" smtClean="0">
                <a:solidFill>
                  <a:srgbClr val="0000FF"/>
                </a:solidFill>
              </a:rPr>
              <a:t>аналізування ринку освітніх послуг та розвиток взаємодії із замовниками… </a:t>
            </a: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uk-UA" altLang="ru-RU" sz="2100" dirty="0" smtClean="0">
                <a:solidFill>
                  <a:srgbClr val="0000FF"/>
                </a:solidFill>
              </a:rPr>
              <a:t>– ці та інші процеси мають нововведення і повинні виконуватись на постійній і професійні основі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97063" y="1692910"/>
            <a:ext cx="64801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FFFF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97063" y="136525"/>
            <a:ext cx="70802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kern="0" dirty="0" err="1" smtClean="0">
                <a:solidFill>
                  <a:srgbClr val="3333FF"/>
                </a:solidFill>
                <a:latin typeface="Tahoma" pitchFamily="34" charset="0"/>
              </a:rPr>
              <a:t>Процеси</a:t>
            </a:r>
            <a:r>
              <a:rPr lang="ru-RU" altLang="ru-RU" sz="2800" b="1" kern="0" dirty="0" smtClean="0">
                <a:solidFill>
                  <a:srgbClr val="3333FF"/>
                </a:solidFill>
                <a:latin typeface="Tahoma" pitchFamily="34" charset="0"/>
              </a:rPr>
              <a:t>, </a:t>
            </a:r>
            <a:r>
              <a:rPr lang="ru-RU" altLang="ru-RU" sz="2800" b="1" kern="0" dirty="0" err="1" smtClean="0">
                <a:solidFill>
                  <a:srgbClr val="3333FF"/>
                </a:solidFill>
                <a:latin typeface="Tahoma" pitchFamily="34" charset="0"/>
              </a:rPr>
              <a:t>що</a:t>
            </a:r>
            <a:r>
              <a:rPr lang="ru-RU" altLang="ru-RU" sz="2800" b="1" kern="0" dirty="0" smtClean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ru-RU" altLang="ru-RU" sz="2800" b="1" kern="0" dirty="0" err="1" smtClean="0">
                <a:solidFill>
                  <a:srgbClr val="3333FF"/>
                </a:solidFill>
                <a:latin typeface="Tahoma" pitchFamily="34" charset="0"/>
              </a:rPr>
              <a:t>потребують</a:t>
            </a:r>
            <a:r>
              <a:rPr lang="ru-RU" altLang="ru-RU" sz="2800" b="1" kern="0" dirty="0" smtClean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ru-RU" altLang="ru-RU" sz="2800" b="1" kern="0" dirty="0" err="1" smtClean="0">
                <a:solidFill>
                  <a:srgbClr val="3333FF"/>
                </a:solidFill>
                <a:latin typeface="Tahoma" pitchFamily="34" charset="0"/>
              </a:rPr>
              <a:t>удосконалення</a:t>
            </a:r>
            <a:r>
              <a:rPr lang="ru-RU" altLang="ru-RU" sz="2800" b="0" kern="0" dirty="0" smtClean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ru-RU" altLang="ru-RU" sz="2800" b="0" kern="0" dirty="0" smtClean="0">
                <a:solidFill>
                  <a:srgbClr val="3333FF"/>
                </a:solidFill>
                <a:latin typeface="Tahoma" pitchFamily="34" charset="0"/>
              </a:rPr>
              <a:t>(</a:t>
            </a:r>
            <a:r>
              <a:rPr lang="ru-RU" altLang="ru-RU" sz="2800" b="0" kern="0" dirty="0" err="1" smtClean="0">
                <a:solidFill>
                  <a:srgbClr val="3333FF"/>
                </a:solidFill>
                <a:latin typeface="Tahoma" pitchFamily="34" charset="0"/>
              </a:rPr>
              <a:t>аудитори</a:t>
            </a:r>
            <a:r>
              <a:rPr lang="ru-RU" altLang="ru-RU" sz="2800" b="0" kern="0" dirty="0" smtClean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ru-RU" altLang="ru-RU" sz="2800" b="0" kern="0" dirty="0" err="1" smtClean="0">
                <a:solidFill>
                  <a:srgbClr val="3333FF"/>
                </a:solidFill>
                <a:latin typeface="Tahoma" pitchFamily="34" charset="0"/>
              </a:rPr>
              <a:t>виявили</a:t>
            </a:r>
            <a:r>
              <a:rPr lang="ru-RU" altLang="ru-RU" sz="2800" b="0" kern="0" dirty="0" smtClean="0">
                <a:solidFill>
                  <a:srgbClr val="3333FF"/>
                </a:solidFill>
                <a:latin typeface="Tahoma" pitchFamily="34" charset="0"/>
              </a:rPr>
              <a:t> резерв для </a:t>
            </a:r>
            <a:r>
              <a:rPr lang="ru-RU" altLang="ru-RU" sz="2800" b="0" kern="0" dirty="0" err="1" smtClean="0">
                <a:solidFill>
                  <a:srgbClr val="3333FF"/>
                </a:solidFill>
                <a:latin typeface="Tahoma" pitchFamily="34" charset="0"/>
              </a:rPr>
              <a:t>поліпшення</a:t>
            </a:r>
            <a:r>
              <a:rPr lang="ru-RU" altLang="ru-RU" sz="2800" b="0" kern="0" dirty="0" smtClean="0">
                <a:solidFill>
                  <a:srgbClr val="3333FF"/>
                </a:solidFill>
                <a:latin typeface="Tahoma" pitchFamily="34" charset="0"/>
              </a:rPr>
              <a:t>):</a:t>
            </a:r>
            <a:endParaRPr lang="ru-RU" altLang="ru-RU" sz="2800" b="0" kern="0" dirty="0" smtClean="0">
              <a:solidFill>
                <a:srgbClr val="3333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9443" y="5143499"/>
            <a:ext cx="70802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000" b="0" dirty="0" smtClean="0">
                <a:solidFill>
                  <a:srgbClr val="FF0000"/>
                </a:solidFill>
              </a:rPr>
              <a:t>Багато функцій тепер покладено на </a:t>
            </a:r>
            <a:br>
              <a:rPr lang="uk-UA" altLang="ru-RU" sz="2000" b="0" dirty="0" smtClean="0">
                <a:solidFill>
                  <a:srgbClr val="FF0000"/>
                </a:solidFill>
              </a:rPr>
            </a:br>
            <a:r>
              <a:rPr lang="uk-UA" altLang="ru-RU" sz="2000" dirty="0" smtClean="0">
                <a:solidFill>
                  <a:srgbClr val="FF0000"/>
                </a:solidFill>
              </a:rPr>
              <a:t>Відділ управління якістю</a:t>
            </a:r>
            <a:r>
              <a:rPr lang="uk-UA" altLang="ru-RU" sz="2000" b="0" dirty="0" smtClean="0">
                <a:solidFill>
                  <a:srgbClr val="FF0000"/>
                </a:solidFill>
              </a:rPr>
              <a:t> </a:t>
            </a:r>
            <a:br>
              <a:rPr lang="uk-UA" altLang="ru-RU" sz="2000" b="0" dirty="0" smtClean="0">
                <a:solidFill>
                  <a:srgbClr val="FF0000"/>
                </a:solidFill>
              </a:rPr>
            </a:br>
            <a:r>
              <a:rPr lang="uk-UA" altLang="ru-RU" sz="2000" b="0" dirty="0" smtClean="0">
                <a:solidFill>
                  <a:srgbClr val="FF0000"/>
                </a:solidFill>
              </a:rPr>
              <a:t>у складі якого </a:t>
            </a:r>
            <a:r>
              <a:rPr lang="uk-UA" altLang="ru-RU" sz="2000" b="0" dirty="0" smtClean="0">
                <a:solidFill>
                  <a:srgbClr val="FF0000"/>
                </a:solidFill>
              </a:rPr>
              <a:t>сектор </a:t>
            </a:r>
            <a:r>
              <a:rPr lang="uk-UA" altLang="ru-RU" sz="2000" b="0" dirty="0" smtClean="0">
                <a:solidFill>
                  <a:srgbClr val="FF0000"/>
                </a:solidFill>
              </a:rPr>
              <a:t/>
            </a:r>
            <a:br>
              <a:rPr lang="uk-UA" altLang="ru-RU" sz="2000" b="0" dirty="0" smtClean="0">
                <a:solidFill>
                  <a:srgbClr val="FF0000"/>
                </a:solidFill>
              </a:rPr>
            </a:br>
            <a:r>
              <a:rPr lang="uk-UA" altLang="ru-RU" sz="2000" dirty="0" smtClean="0">
                <a:solidFill>
                  <a:srgbClr val="FF0000"/>
                </a:solidFill>
              </a:rPr>
              <a:t>Сектор підтримки функціонування СУЯ</a:t>
            </a:r>
            <a:r>
              <a:rPr lang="uk-UA" altLang="ru-RU" sz="2000" b="0" dirty="0" smtClean="0">
                <a:solidFill>
                  <a:srgbClr val="FF0000"/>
                </a:solidFill>
              </a:rPr>
              <a:t> та </a:t>
            </a:r>
            <a:br>
              <a:rPr lang="uk-UA" altLang="ru-RU" sz="2000" b="0" dirty="0" smtClean="0">
                <a:solidFill>
                  <a:srgbClr val="FF0000"/>
                </a:solidFill>
              </a:rPr>
            </a:br>
            <a:r>
              <a:rPr lang="uk-UA" altLang="ru-RU" sz="2000" dirty="0" smtClean="0">
                <a:solidFill>
                  <a:srgbClr val="FF0000"/>
                </a:solidFill>
              </a:rPr>
              <a:t>Сектор аналітичних досліджень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68617" y="62198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9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! Photo\! My Photos\! КАФЕДРА\2015 05 Аудит ПРИРОСТА\IMG_8089 - 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2" y="256568"/>
            <a:ext cx="8623548" cy="574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360" y="6169968"/>
            <a:ext cx="80874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Після заключної наради аудиторів. 21 травня 2015 р.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12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2922"/>
            <a:ext cx="8265686" cy="2886078"/>
          </a:xfrm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uk-UA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ДЯКУЮ ЗА УВАГУ!</a:t>
            </a:r>
            <a:endParaRPr lang="uk-UA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37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8617" y="62198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8" name="Rectangle 2"/>
          <p:cNvSpPr>
            <a:spLocks noGrp="1" noChangeArrowheads="1"/>
          </p:cNvSpPr>
          <p:nvPr/>
        </p:nvSpPr>
        <p:spPr bwMode="auto">
          <a:xfrm>
            <a:off x="1986651" y="107569"/>
            <a:ext cx="6783387" cy="65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3200" b="1" dirty="0" err="1" smtClean="0">
                <a:latin typeface="Tahoma" pitchFamily="34" charset="0"/>
              </a:rPr>
              <a:t>Тенденції</a:t>
            </a:r>
            <a:r>
              <a:rPr lang="ru-RU" altLang="ru-RU" sz="3200" b="1" dirty="0" smtClean="0">
                <a:latin typeface="Tahoma" pitchFamily="34" charset="0"/>
              </a:rPr>
              <a:t> в </a:t>
            </a:r>
            <a:r>
              <a:rPr lang="ru-RU" altLang="ru-RU" sz="3200" b="1" dirty="0" err="1" smtClean="0">
                <a:latin typeface="Tahoma" pitchFamily="34" charset="0"/>
              </a:rPr>
              <a:t>освітянській</a:t>
            </a:r>
            <a:r>
              <a:rPr lang="ru-RU" altLang="ru-RU" sz="3200" b="1" dirty="0" smtClean="0">
                <a:latin typeface="Tahoma" pitchFamily="34" charset="0"/>
              </a:rPr>
              <a:t> </a:t>
            </a:r>
            <a:r>
              <a:rPr lang="ru-RU" altLang="ru-RU" sz="3200" b="1" dirty="0" err="1" smtClean="0">
                <a:latin typeface="Tahoma" pitchFamily="34" charset="0"/>
              </a:rPr>
              <a:t>сфері</a:t>
            </a:r>
            <a:endParaRPr lang="uk-UA" altLang="ru-RU" sz="3200" b="1" dirty="0" smtClean="0">
              <a:latin typeface="Tahoma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6558" y="794550"/>
            <a:ext cx="8623300" cy="530914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200" dirty="0" err="1" smtClean="0">
                <a:solidFill>
                  <a:srgbClr val="080808"/>
                </a:solidFill>
                <a:latin typeface="Verdana" pitchFamily="34" charset="0"/>
              </a:rPr>
              <a:t>Посилення</a:t>
            </a:r>
            <a:r>
              <a:rPr lang="ru-RU" altLang="ru-RU" sz="220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sz="2200" dirty="0" err="1" smtClean="0">
                <a:solidFill>
                  <a:srgbClr val="080808"/>
                </a:solidFill>
                <a:latin typeface="Verdana" pitchFamily="34" charset="0"/>
              </a:rPr>
              <a:t>конкуренції</a:t>
            </a:r>
            <a:r>
              <a:rPr lang="ru-RU" altLang="ru-RU" sz="220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sz="2200" dirty="0" err="1" smtClean="0">
                <a:solidFill>
                  <a:srgbClr val="080808"/>
                </a:solidFill>
                <a:latin typeface="Verdana" pitchFamily="34" charset="0"/>
              </a:rPr>
              <a:t>між</a:t>
            </a:r>
            <a:r>
              <a:rPr lang="ru-RU" altLang="ru-RU" sz="220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sz="2200" dirty="0" err="1" smtClean="0">
                <a:solidFill>
                  <a:srgbClr val="080808"/>
                </a:solidFill>
                <a:latin typeface="Verdana" pitchFamily="34" charset="0"/>
              </a:rPr>
              <a:t>вишами</a:t>
            </a:r>
            <a:r>
              <a:rPr lang="ru-RU" altLang="ru-RU" sz="220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sz="2200" dirty="0" err="1" smtClean="0">
                <a:solidFill>
                  <a:srgbClr val="080808"/>
                </a:solidFill>
                <a:latin typeface="Verdana" pitchFamily="34" charset="0"/>
              </a:rPr>
              <a:t>України</a:t>
            </a:r>
            <a:r>
              <a:rPr lang="ru-RU" altLang="ru-RU" sz="2200" dirty="0" smtClean="0">
                <a:solidFill>
                  <a:srgbClr val="080808"/>
                </a:solidFill>
                <a:latin typeface="Verdana" pitchFamily="34" charset="0"/>
              </a:rPr>
              <a:t> на ринку </a:t>
            </a:r>
            <a:r>
              <a:rPr lang="ru-RU" altLang="ru-RU" sz="2200" dirty="0" err="1" smtClean="0">
                <a:solidFill>
                  <a:srgbClr val="080808"/>
                </a:solidFill>
                <a:latin typeface="Verdana" pitchFamily="34" charset="0"/>
              </a:rPr>
              <a:t>освітніх</a:t>
            </a:r>
            <a:r>
              <a:rPr lang="ru-RU" altLang="ru-RU" sz="220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sz="2200" dirty="0" err="1" smtClean="0">
                <a:solidFill>
                  <a:srgbClr val="080808"/>
                </a:solidFill>
                <a:latin typeface="Verdana" pitchFamily="34" charset="0"/>
              </a:rPr>
              <a:t>послуг</a:t>
            </a:r>
            <a:r>
              <a:rPr lang="ru-RU" altLang="ru-RU" sz="220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sz="2200" dirty="0" err="1" smtClean="0">
                <a:solidFill>
                  <a:srgbClr val="080808"/>
                </a:solidFill>
                <a:latin typeface="Verdana" pitchFamily="34" charset="0"/>
              </a:rPr>
              <a:t>обумовлено</a:t>
            </a:r>
            <a:r>
              <a:rPr lang="ru-RU" altLang="ru-RU" sz="220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sz="2200" dirty="0" err="1" smtClean="0">
                <a:solidFill>
                  <a:srgbClr val="080808"/>
                </a:solidFill>
                <a:latin typeface="Verdana" pitchFamily="34" charset="0"/>
              </a:rPr>
              <a:t>стабільним</a:t>
            </a:r>
            <a:r>
              <a:rPr lang="ru-RU" altLang="ru-RU" sz="220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sz="2200" dirty="0" err="1" smtClean="0">
                <a:solidFill>
                  <a:srgbClr val="080808"/>
                </a:solidFill>
                <a:latin typeface="Verdana" pitchFamily="34" charset="0"/>
              </a:rPr>
              <a:t>зменшенням</a:t>
            </a:r>
            <a:r>
              <a:rPr lang="ru-RU" altLang="ru-RU" sz="220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sz="2200" dirty="0" err="1" smtClean="0">
                <a:solidFill>
                  <a:srgbClr val="080808"/>
                </a:solidFill>
                <a:latin typeface="Verdana" pitchFamily="34" charset="0"/>
              </a:rPr>
              <a:t>кількості</a:t>
            </a:r>
            <a:r>
              <a:rPr lang="ru-RU" altLang="ru-RU" sz="220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sz="2200" dirty="0" err="1" smtClean="0">
                <a:solidFill>
                  <a:srgbClr val="080808"/>
                </a:solidFill>
                <a:latin typeface="Verdana" pitchFamily="34" charset="0"/>
              </a:rPr>
              <a:t>абітурієнтів</a:t>
            </a:r>
            <a:r>
              <a:rPr lang="ru-RU" altLang="ru-RU" sz="2200" dirty="0" smtClean="0">
                <a:solidFill>
                  <a:srgbClr val="080808"/>
                </a:solidFill>
                <a:latin typeface="Verdana" pitchFamily="34" charset="0"/>
              </a:rPr>
              <a:t> при </a:t>
            </a:r>
            <a:r>
              <a:rPr lang="ru-RU" altLang="ru-RU" sz="2200" dirty="0" err="1" smtClean="0">
                <a:solidFill>
                  <a:srgbClr val="080808"/>
                </a:solidFill>
                <a:latin typeface="Verdana" pitchFamily="34" charset="0"/>
              </a:rPr>
              <a:t>значній</a:t>
            </a:r>
            <a:r>
              <a:rPr lang="ru-RU" altLang="ru-RU" sz="220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sz="2200" dirty="0" err="1" smtClean="0">
                <a:solidFill>
                  <a:srgbClr val="080808"/>
                </a:solidFill>
                <a:latin typeface="Verdana" pitchFamily="34" charset="0"/>
              </a:rPr>
              <a:t>кількості</a:t>
            </a:r>
            <a:r>
              <a:rPr lang="ru-RU" altLang="ru-RU" sz="2200" dirty="0" smtClean="0">
                <a:solidFill>
                  <a:srgbClr val="080808"/>
                </a:solidFill>
                <a:latin typeface="Verdana" pitchFamily="34" charset="0"/>
              </a:rPr>
              <a:t> самих </a:t>
            </a:r>
            <a:r>
              <a:rPr lang="ru-RU" altLang="ru-RU" sz="2200" dirty="0" err="1" smtClean="0">
                <a:solidFill>
                  <a:srgbClr val="080808"/>
                </a:solidFill>
                <a:latin typeface="Verdana" pitchFamily="34" charset="0"/>
              </a:rPr>
              <a:t>вишів</a:t>
            </a:r>
            <a:r>
              <a:rPr lang="ru-RU" altLang="ru-RU" sz="2200" dirty="0" smtClean="0">
                <a:solidFill>
                  <a:srgbClr val="080808"/>
                </a:solidFill>
                <a:latin typeface="Verdana" pitchFamily="34" charset="0"/>
              </a:rPr>
              <a:t>. </a:t>
            </a:r>
            <a:endParaRPr lang="ru-RU" altLang="ru-RU" sz="2200" dirty="0">
              <a:solidFill>
                <a:srgbClr val="080808"/>
              </a:solidFill>
              <a:latin typeface="Verdana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A50021"/>
              </a:buClr>
            </a:pPr>
            <a:r>
              <a:rPr lang="ru-RU" altLang="ru-RU" b="0" dirty="0">
                <a:solidFill>
                  <a:srgbClr val="080808"/>
                </a:solidFill>
                <a:latin typeface="Verdana" pitchFamily="34" charset="0"/>
              </a:rPr>
              <a:t>В </a:t>
            </a:r>
            <a:r>
              <a:rPr lang="ru-RU" altLang="ru-RU" b="0" dirty="0" err="1" smtClean="0">
                <a:solidFill>
                  <a:srgbClr val="080808"/>
                </a:solidFill>
                <a:latin typeface="Verdana" pitchFamily="34" charset="0"/>
              </a:rPr>
              <a:t>Україні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 у 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2014/2015 </a:t>
            </a:r>
            <a:r>
              <a:rPr lang="ru-RU" altLang="ru-RU" b="0" dirty="0" err="1" smtClean="0">
                <a:solidFill>
                  <a:srgbClr val="080808"/>
                </a:solidFill>
                <a:latin typeface="Verdana" pitchFamily="34" charset="0"/>
              </a:rPr>
              <a:t>н.р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. </a:t>
            </a:r>
            <a:r>
              <a:rPr lang="ru-RU" altLang="ru-RU" b="0" dirty="0" err="1" smtClean="0">
                <a:solidFill>
                  <a:srgbClr val="080808"/>
                </a:solidFill>
                <a:latin typeface="Verdana" pitchFamily="34" charset="0"/>
              </a:rPr>
              <a:t>функціонувало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  <a:latin typeface="Verdana" pitchFamily="34" charset="0"/>
              </a:rPr>
              <a:t>277</a:t>
            </a:r>
            <a:r>
              <a:rPr lang="ru-RU" altLang="ru-RU" b="0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,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 а у 2015/2016 </a:t>
            </a:r>
            <a:r>
              <a:rPr lang="ru-RU" altLang="ru-RU" b="0" dirty="0" err="1" smtClean="0">
                <a:solidFill>
                  <a:srgbClr val="080808"/>
                </a:solidFill>
                <a:latin typeface="Verdana" pitchFamily="34" charset="0"/>
              </a:rPr>
              <a:t>н.р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. – </a:t>
            </a:r>
            <a:r>
              <a:rPr lang="ru-RU" altLang="ru-RU" dirty="0" smtClean="0">
                <a:solidFill>
                  <a:srgbClr val="FF0000"/>
                </a:solidFill>
                <a:latin typeface="Verdana" pitchFamily="34" charset="0"/>
              </a:rPr>
              <a:t>288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 ВНЗ 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ІІІ- </a:t>
            </a:r>
            <a:r>
              <a:rPr lang="en-US" altLang="ru-RU" b="0" dirty="0">
                <a:solidFill>
                  <a:srgbClr val="080808"/>
                </a:solidFill>
                <a:latin typeface="Verdana" pitchFamily="34" charset="0"/>
              </a:rPr>
              <a:t>IV </a:t>
            </a:r>
            <a:r>
              <a:rPr lang="ru-RU" altLang="ru-RU" b="0" dirty="0" err="1" smtClean="0">
                <a:solidFill>
                  <a:srgbClr val="080808"/>
                </a:solidFill>
                <a:latin typeface="Verdana" pitchFamily="34" charset="0"/>
              </a:rPr>
              <a:t>рівня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b="0" dirty="0" err="1" smtClean="0">
                <a:solidFill>
                  <a:srgbClr val="080808"/>
                </a:solidFill>
                <a:latin typeface="Verdana" pitchFamily="34" charset="0"/>
              </a:rPr>
              <a:t>акредитації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 (без </a:t>
            </a:r>
            <a:r>
              <a:rPr lang="ru-RU" altLang="ru-RU" b="0" dirty="0" err="1" smtClean="0">
                <a:solidFill>
                  <a:srgbClr val="080808"/>
                </a:solidFill>
                <a:latin typeface="Verdana" pitchFamily="34" charset="0"/>
              </a:rPr>
              <a:t>урахування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b="0" dirty="0" err="1" smtClean="0">
                <a:solidFill>
                  <a:srgbClr val="080808"/>
                </a:solidFill>
                <a:latin typeface="Verdana" pitchFamily="34" charset="0"/>
              </a:rPr>
              <a:t>зони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 АТО), при </a:t>
            </a:r>
            <a:r>
              <a:rPr lang="ru-RU" altLang="ru-RU" b="0" dirty="0" err="1" smtClean="0">
                <a:solidFill>
                  <a:srgbClr val="080808"/>
                </a:solidFill>
                <a:latin typeface="Verdana" pitchFamily="34" charset="0"/>
              </a:rPr>
              <a:t>цьому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b="0" dirty="0" err="1" smtClean="0">
                <a:solidFill>
                  <a:srgbClr val="080808"/>
                </a:solidFill>
                <a:latin typeface="Verdana" pitchFamily="34" charset="0"/>
              </a:rPr>
              <a:t>навчалося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:</a:t>
            </a:r>
            <a:endParaRPr lang="ru-RU" altLang="ru-RU" b="0" dirty="0">
              <a:solidFill>
                <a:srgbClr val="080808"/>
              </a:solidFill>
              <a:latin typeface="Verdana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A50021"/>
              </a:buClr>
            </a:pP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2013/</a:t>
            </a:r>
            <a:r>
              <a:rPr lang="en-US" altLang="ru-RU" b="0" dirty="0">
                <a:solidFill>
                  <a:srgbClr val="080808"/>
                </a:solidFill>
                <a:latin typeface="Verdana" pitchFamily="34" charset="0"/>
              </a:rPr>
              <a:t>20</a:t>
            </a:r>
            <a:r>
              <a:rPr lang="ru-RU" altLang="ru-RU" b="0" dirty="0">
                <a:solidFill>
                  <a:srgbClr val="080808"/>
                </a:solidFill>
                <a:latin typeface="Verdana" pitchFamily="34" charset="0"/>
              </a:rPr>
              <a:t>14 </a:t>
            </a:r>
            <a:r>
              <a:rPr lang="ru-RU" altLang="ru-RU" b="0" dirty="0" err="1" smtClean="0">
                <a:solidFill>
                  <a:srgbClr val="080808"/>
                </a:solidFill>
                <a:latin typeface="Verdana" pitchFamily="34" charset="0"/>
              </a:rPr>
              <a:t>н.р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. </a:t>
            </a:r>
            <a:r>
              <a:rPr lang="ru-RU" altLang="ru-RU" b="0" dirty="0">
                <a:solidFill>
                  <a:srgbClr val="080808"/>
                </a:solidFill>
                <a:latin typeface="Verdana" pitchFamily="34" charset="0"/>
              </a:rPr>
              <a:t>– </a:t>
            </a:r>
            <a:r>
              <a:rPr lang="ru-RU" altLang="ru-RU" dirty="0" smtClean="0">
                <a:solidFill>
                  <a:srgbClr val="FF0000"/>
                </a:solidFill>
                <a:latin typeface="Verdana" pitchFamily="34" charset="0"/>
              </a:rPr>
              <a:t>1723,7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тис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. </a:t>
            </a:r>
            <a:r>
              <a:rPr lang="ru-RU" altLang="ru-RU" b="0" dirty="0" err="1" smtClean="0">
                <a:solidFill>
                  <a:srgbClr val="080808"/>
                </a:solidFill>
                <a:latin typeface="Verdana" pitchFamily="34" charset="0"/>
              </a:rPr>
              <a:t>студентів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b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</a:b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(</a:t>
            </a:r>
            <a:r>
              <a:rPr lang="ru-RU" altLang="ru-RU" b="0" dirty="0" err="1" smtClean="0">
                <a:solidFill>
                  <a:srgbClr val="080808"/>
                </a:solidFill>
                <a:latin typeface="Verdana" pitchFamily="34" charset="0"/>
              </a:rPr>
              <a:t>випущено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dirty="0" smtClean="0">
                <a:solidFill>
                  <a:srgbClr val="080808"/>
                </a:solidFill>
                <a:latin typeface="Verdana" pitchFamily="34" charset="0"/>
              </a:rPr>
              <a:t>485,1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 тис. </a:t>
            </a:r>
            <a:r>
              <a:rPr lang="ru-RU" altLang="ru-RU" b="0" dirty="0" err="1" smtClean="0">
                <a:solidFill>
                  <a:srgbClr val="080808"/>
                </a:solidFill>
                <a:latin typeface="Verdana" pitchFamily="34" charset="0"/>
              </a:rPr>
              <a:t>фахівців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);</a:t>
            </a:r>
          </a:p>
          <a:p>
            <a:pPr eaLnBrk="1" hangingPunct="1">
              <a:spcBef>
                <a:spcPts val="1200"/>
              </a:spcBef>
              <a:buClr>
                <a:srgbClr val="A50021"/>
              </a:buClr>
            </a:pP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2014/2015 </a:t>
            </a:r>
            <a:r>
              <a:rPr lang="ru-RU" altLang="ru-RU" b="0" dirty="0" err="1" smtClean="0">
                <a:solidFill>
                  <a:srgbClr val="080808"/>
                </a:solidFill>
                <a:latin typeface="Verdana" pitchFamily="34" charset="0"/>
              </a:rPr>
              <a:t>н.р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. – </a:t>
            </a:r>
            <a:r>
              <a:rPr lang="ru-RU" altLang="ru-RU" dirty="0" smtClean="0">
                <a:solidFill>
                  <a:srgbClr val="FF0000"/>
                </a:solidFill>
                <a:latin typeface="Verdana" pitchFamily="34" charset="0"/>
              </a:rPr>
              <a:t>1438,0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 тис. </a:t>
            </a:r>
            <a:r>
              <a:rPr lang="ru-RU" altLang="ru-RU" b="0" dirty="0" err="1">
                <a:solidFill>
                  <a:srgbClr val="080808"/>
                </a:solidFill>
                <a:latin typeface="Verdana" pitchFamily="34" charset="0"/>
              </a:rPr>
              <a:t>с</a:t>
            </a:r>
            <a:r>
              <a:rPr lang="ru-RU" altLang="ru-RU" b="0" dirty="0" err="1" smtClean="0">
                <a:solidFill>
                  <a:srgbClr val="080808"/>
                </a:solidFill>
                <a:latin typeface="Verdana" pitchFamily="34" charset="0"/>
              </a:rPr>
              <a:t>тудентів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b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</a:b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(</a:t>
            </a:r>
            <a:r>
              <a:rPr lang="ru-RU" altLang="ru-RU" b="0" dirty="0" err="1">
                <a:solidFill>
                  <a:srgbClr val="080808"/>
                </a:solidFill>
                <a:latin typeface="Verdana" pitchFamily="34" charset="0"/>
              </a:rPr>
              <a:t>випущено</a:t>
            </a:r>
            <a:r>
              <a:rPr lang="ru-RU" altLang="ru-RU" b="0" dirty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dirty="0" smtClean="0">
                <a:solidFill>
                  <a:srgbClr val="080808"/>
                </a:solidFill>
                <a:latin typeface="Verdana" pitchFamily="34" charset="0"/>
              </a:rPr>
              <a:t>405,4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b="0" dirty="0">
                <a:solidFill>
                  <a:srgbClr val="080808"/>
                </a:solidFill>
                <a:latin typeface="Verdana" pitchFamily="34" charset="0"/>
              </a:rPr>
              <a:t>тис. </a:t>
            </a:r>
            <a:r>
              <a:rPr lang="ru-RU" altLang="ru-RU" b="0" dirty="0" err="1">
                <a:solidFill>
                  <a:srgbClr val="080808"/>
                </a:solidFill>
                <a:latin typeface="Verdana" pitchFamily="34" charset="0"/>
              </a:rPr>
              <a:t>фахівців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); </a:t>
            </a:r>
            <a:endParaRPr lang="ru-RU" altLang="ru-RU" b="0" dirty="0" smtClean="0">
              <a:solidFill>
                <a:srgbClr val="080808"/>
              </a:solidFill>
              <a:latin typeface="Verdana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A50021"/>
              </a:buClr>
            </a:pP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2015/2016 </a:t>
            </a:r>
            <a:r>
              <a:rPr lang="ru-RU" altLang="ru-RU" b="0" dirty="0" err="1" smtClean="0">
                <a:solidFill>
                  <a:srgbClr val="080808"/>
                </a:solidFill>
                <a:latin typeface="Verdana" pitchFamily="34" charset="0"/>
              </a:rPr>
              <a:t>н.р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. – </a:t>
            </a:r>
            <a:r>
              <a:rPr lang="ru-RU" altLang="ru-RU" dirty="0" smtClean="0">
                <a:solidFill>
                  <a:srgbClr val="FF0000"/>
                </a:solidFill>
                <a:latin typeface="Verdana" pitchFamily="34" charset="0"/>
              </a:rPr>
              <a:t>1375,2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 тис. </a:t>
            </a:r>
            <a:r>
              <a:rPr lang="ru-RU" altLang="ru-RU" b="0" dirty="0" err="1">
                <a:solidFill>
                  <a:srgbClr val="080808"/>
                </a:solidFill>
                <a:latin typeface="Verdana" pitchFamily="34" charset="0"/>
              </a:rPr>
              <a:t>с</a:t>
            </a:r>
            <a:r>
              <a:rPr lang="ru-RU" altLang="ru-RU" b="0" dirty="0" err="1" smtClean="0">
                <a:solidFill>
                  <a:srgbClr val="080808"/>
                </a:solidFill>
                <a:latin typeface="Verdana" pitchFamily="34" charset="0"/>
              </a:rPr>
              <a:t>тудентів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b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</a:b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(</a:t>
            </a:r>
            <a:r>
              <a:rPr lang="ru-RU" altLang="ru-RU" b="0" dirty="0" err="1">
                <a:solidFill>
                  <a:srgbClr val="080808"/>
                </a:solidFill>
                <a:latin typeface="Verdana" pitchFamily="34" charset="0"/>
              </a:rPr>
              <a:t>випущено</a:t>
            </a:r>
            <a:r>
              <a:rPr lang="ru-RU" altLang="ru-RU" b="0" dirty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dirty="0" smtClean="0">
                <a:solidFill>
                  <a:srgbClr val="080808"/>
                </a:solidFill>
                <a:latin typeface="Verdana" pitchFamily="34" charset="0"/>
              </a:rPr>
              <a:t>374,0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ru-RU" altLang="ru-RU" b="0" dirty="0">
                <a:solidFill>
                  <a:srgbClr val="080808"/>
                </a:solidFill>
                <a:latin typeface="Verdana" pitchFamily="34" charset="0"/>
              </a:rPr>
              <a:t>тис. </a:t>
            </a:r>
            <a:r>
              <a:rPr lang="ru-RU" altLang="ru-RU" b="0" dirty="0" err="1">
                <a:solidFill>
                  <a:srgbClr val="080808"/>
                </a:solidFill>
                <a:latin typeface="Verdana" pitchFamily="34" charset="0"/>
              </a:rPr>
              <a:t>фахівців</a:t>
            </a:r>
            <a:r>
              <a:rPr lang="ru-RU" altLang="ru-RU" b="0" dirty="0" smtClean="0">
                <a:solidFill>
                  <a:srgbClr val="080808"/>
                </a:solidFill>
                <a:latin typeface="Verdana" pitchFamily="34" charset="0"/>
              </a:rPr>
              <a:t>)*</a:t>
            </a:r>
            <a:endParaRPr lang="ru-RU" altLang="ru-RU" b="0" dirty="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51998" y="6238875"/>
            <a:ext cx="289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solidFill>
                  <a:srgbClr val="FF0000"/>
                </a:solidFill>
              </a:rPr>
              <a:t>*</a:t>
            </a:r>
            <a:r>
              <a:rPr lang="en-US" altLang="ru-RU" sz="1800" b="0">
                <a:solidFill>
                  <a:srgbClr val="FF0000"/>
                </a:solidFill>
              </a:rPr>
              <a:t>http://www.ukrstat.gov.ua/</a:t>
            </a:r>
            <a:endParaRPr lang="ru-RU" altLang="ru-RU" sz="1800" b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063" y="136525"/>
            <a:ext cx="7071677" cy="974725"/>
          </a:xfrm>
        </p:spPr>
        <p:txBody>
          <a:bodyPr/>
          <a:lstStyle/>
          <a:p>
            <a:pPr eaLnBrk="1" hangingPunct="1"/>
            <a:r>
              <a:rPr lang="uk-UA" altLang="ru-RU" sz="2600" b="1" dirty="0" smtClean="0">
                <a:solidFill>
                  <a:srgbClr val="0000FF"/>
                </a:solidFill>
                <a:latin typeface="Tahoma" pitchFamily="34" charset="0"/>
              </a:rPr>
              <a:t>Актуальність систем управління якістю</a:t>
            </a:r>
            <a:endParaRPr lang="uk-UA" altLang="ru-RU" sz="2600" b="1" dirty="0" smtClean="0">
              <a:solidFill>
                <a:srgbClr val="0000FF"/>
              </a:solidFill>
            </a:endParaRP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1463041" y="1278573"/>
            <a:ext cx="7269480" cy="458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1pPr>
            <a:lvl2pPr marL="796925" indent="-339725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2pPr>
            <a:lvl3pPr marL="121285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3pPr>
            <a:lvl4pPr marL="1620838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marL="457200" lvl="1" indent="0" eaLnBrk="1" hangingPunct="1">
              <a:spcBef>
                <a:spcPct val="40000"/>
              </a:spcBef>
              <a:defRPr/>
            </a:pPr>
            <a:r>
              <a:rPr lang="uk-UA" altLang="ru-RU" sz="2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Спостерігається </a:t>
            </a:r>
            <a:r>
              <a:rPr lang="uk-UA" altLang="ru-RU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обґрунтований перехід від процедур зовнішнього контролю якості діяльності </a:t>
            </a:r>
            <a:r>
              <a:rPr lang="uk-UA" altLang="ru-RU" sz="2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закладів освіти </a:t>
            </a:r>
            <a:r>
              <a:rPr lang="uk-UA" altLang="ru-RU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(на базі національних систем атестації та акредитації) </a:t>
            </a:r>
            <a:r>
              <a:rPr lang="uk-UA" altLang="ru-RU" sz="2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бік постійної </a:t>
            </a:r>
            <a:r>
              <a:rPr lang="uk-UA" altLang="ru-RU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внутрішньої самооцінки </a:t>
            </a:r>
            <a:r>
              <a:rPr lang="uk-UA" altLang="ru-RU" sz="2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 самовдосконалення вишу </a:t>
            </a:r>
            <a:r>
              <a:rPr lang="uk-UA" altLang="ru-RU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допомогою </a:t>
            </a:r>
            <a:r>
              <a:rPr lang="uk-UA" alt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СУЯ – систем управління якістю</a:t>
            </a:r>
            <a:r>
              <a:rPr lang="uk-UA" altLang="ru-RU" sz="2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ru-RU" sz="2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передусім, побудованих </a:t>
            </a:r>
            <a:r>
              <a:rPr lang="uk-UA" altLang="ru-RU" sz="2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згідно із </a:t>
            </a:r>
            <a:r>
              <a:rPr lang="uk-UA" altLang="ru-RU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вимогами </a:t>
            </a:r>
            <a:r>
              <a:rPr lang="uk-UA" altLang="ru-RU" sz="2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стандарту </a:t>
            </a:r>
            <a:r>
              <a:rPr lang="en-US" altLang="ru-RU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ISO </a:t>
            </a:r>
            <a:r>
              <a:rPr lang="en-US" altLang="ru-RU" sz="2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9001</a:t>
            </a:r>
            <a:endParaRPr lang="uk-UA" altLang="ru-RU" sz="2800" b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0" algn="ctr" eaLnBrk="1" hangingPunct="1">
              <a:spcBef>
                <a:spcPct val="40000"/>
              </a:spcBef>
              <a:defRPr/>
            </a:pPr>
            <a:r>
              <a:rPr lang="uk-UA" altLang="ru-RU" sz="2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СУЯ </a:t>
            </a:r>
            <a:r>
              <a:rPr lang="uk-UA" altLang="ru-RU" sz="2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може</a:t>
            </a:r>
            <a:r>
              <a:rPr lang="uk-UA" altLang="ru-RU" sz="2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бути дієвим механізмом </a:t>
            </a:r>
            <a:r>
              <a:rPr lang="uk-UA" altLang="ru-RU" sz="2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укріплення конкурентоздатності </a:t>
            </a:r>
            <a:r>
              <a:rPr lang="uk-UA" altLang="ru-RU" sz="2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ВНЗ</a:t>
            </a:r>
            <a:endParaRPr lang="uk-UA" altLang="ru-RU" sz="2800" b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60" name="Picture 5" descr="MMj023470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1" y="129540"/>
            <a:ext cx="104013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97063" y="1118870"/>
            <a:ext cx="64801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617" y="62198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2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063" y="136525"/>
            <a:ext cx="7071677" cy="974725"/>
          </a:xfrm>
        </p:spPr>
        <p:txBody>
          <a:bodyPr/>
          <a:lstStyle/>
          <a:p>
            <a:pPr eaLnBrk="1" hangingPunct="1"/>
            <a:r>
              <a:rPr lang="uk-UA" altLang="ru-RU" sz="2600" b="1" dirty="0" smtClean="0">
                <a:solidFill>
                  <a:srgbClr val="0000FF"/>
                </a:solidFill>
                <a:latin typeface="Tahoma" pitchFamily="34" charset="0"/>
              </a:rPr>
              <a:t>Основні цілі впровадження СУЯ в НФаУ</a:t>
            </a:r>
            <a:endParaRPr lang="uk-UA" altLang="ru-RU" sz="2600" b="1" dirty="0" smtClean="0">
              <a:solidFill>
                <a:srgbClr val="0000FF"/>
              </a:solidFill>
            </a:endParaRP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1463040" y="1278573"/>
            <a:ext cx="7665721" cy="458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1pPr>
            <a:lvl2pPr marL="796925" indent="-339725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2pPr>
            <a:lvl3pPr marL="121285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3pPr>
            <a:lvl4pPr marL="1620838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marL="914400" lvl="1" indent="-457200" eaLnBrk="1" hangingPunct="1">
              <a:spcBef>
                <a:spcPct val="40000"/>
              </a:spcBef>
              <a:buFont typeface="+mj-lt"/>
              <a:buAutoNum type="arabicParenR"/>
              <a:defRPr/>
            </a:pPr>
            <a:r>
              <a:rPr lang="uk-UA" altLang="ru-RU" sz="21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Чітке структурування всіх процесів Університету та їх </a:t>
            </a:r>
            <a:r>
              <a:rPr lang="uk-UA" altLang="ru-RU" sz="21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детальна </a:t>
            </a:r>
            <a:r>
              <a:rPr lang="uk-UA" altLang="ru-RU" sz="21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регламентація. Запровадження </a:t>
            </a:r>
            <a:r>
              <a:rPr lang="uk-UA" altLang="ru-RU" sz="21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процедур </a:t>
            </a:r>
            <a:r>
              <a:rPr lang="uk-UA" altLang="ru-RU" sz="21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взаємозв'язку </a:t>
            </a:r>
            <a:r>
              <a:rPr lang="uk-UA" altLang="ru-RU" sz="21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із замовниками (роботодавцями</a:t>
            </a:r>
            <a:r>
              <a:rPr lang="uk-UA" altLang="ru-RU" sz="21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студентами та іншими зацікавленими </a:t>
            </a:r>
            <a:r>
              <a:rPr lang="uk-UA" altLang="ru-RU" sz="21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сторонами): </a:t>
            </a:r>
            <a:r>
              <a:rPr lang="uk-UA" altLang="ru-RU" sz="21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уникнення дубляжу функцій, поліпшення документообігу, </a:t>
            </a:r>
            <a:r>
              <a:rPr lang="uk-UA" altLang="ru-RU" sz="21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орієнтація на потреби </a:t>
            </a:r>
            <a:r>
              <a:rPr lang="uk-UA" altLang="ru-RU" sz="21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ринку, підвищення якості освітніх послуг</a:t>
            </a:r>
            <a:endParaRPr lang="ru-RU" altLang="ru-RU" sz="2100" b="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14400" lvl="1" indent="-457200" eaLnBrk="1" hangingPunct="1">
              <a:spcBef>
                <a:spcPct val="40000"/>
              </a:spcBef>
              <a:buFont typeface="+mj-lt"/>
              <a:buAutoNum type="arabicParenR"/>
              <a:defRPr/>
            </a:pPr>
            <a:r>
              <a:rPr lang="uk-UA" altLang="ru-RU" sz="21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Встановлення критеріїв результативності всіх процесів, систематичний моніторинг та вжиття коригувальних дій: </a:t>
            </a:r>
            <a:r>
              <a:rPr lang="uk-UA" altLang="ru-RU" sz="21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посилення мотивації персоналу, </a:t>
            </a:r>
            <a:r>
              <a:rPr lang="uk-UA" altLang="ru-RU" sz="21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прозорість зон </a:t>
            </a:r>
            <a:r>
              <a:rPr lang="uk-UA" altLang="ru-RU" sz="21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відповідальності, </a:t>
            </a:r>
            <a:r>
              <a:rPr lang="uk-UA" altLang="ru-RU" sz="21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зменшення кількості </a:t>
            </a:r>
            <a:r>
              <a:rPr lang="uk-UA" altLang="ru-RU" sz="21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невідповідностей у роботі, підвищення продуктивності праці…</a:t>
            </a:r>
          </a:p>
        </p:txBody>
      </p:sp>
      <p:pic>
        <p:nvPicPr>
          <p:cNvPr id="19460" name="Picture 5" descr="MMj023470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1" y="129540"/>
            <a:ext cx="104013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97063" y="1118870"/>
            <a:ext cx="64801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34223" y="6118860"/>
            <a:ext cx="7071677" cy="56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2600" kern="0" dirty="0" smtClean="0">
                <a:solidFill>
                  <a:srgbClr val="FF0000"/>
                </a:solidFill>
                <a:latin typeface="Tahoma" pitchFamily="34" charset="0"/>
              </a:rPr>
              <a:t>Збільшення «коефіцієнту корисної дії»</a:t>
            </a:r>
            <a:endParaRPr lang="uk-UA" altLang="ru-RU" sz="2600" kern="0" dirty="0" smtClean="0">
              <a:solidFill>
                <a:srgbClr val="FF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 bwMode="auto">
          <a:xfrm>
            <a:off x="5288280" y="5623560"/>
            <a:ext cx="593090" cy="54102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617" y="62198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4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063" y="136525"/>
            <a:ext cx="7071677" cy="974725"/>
          </a:xfrm>
        </p:spPr>
        <p:txBody>
          <a:bodyPr/>
          <a:lstStyle/>
          <a:p>
            <a:pPr eaLnBrk="1" hangingPunct="1"/>
            <a:r>
              <a:rPr lang="uk-UA" altLang="ru-RU" sz="2600" b="1" dirty="0" smtClean="0">
                <a:solidFill>
                  <a:srgbClr val="0000FF"/>
                </a:solidFill>
                <a:latin typeface="Tahoma" pitchFamily="34" charset="0"/>
              </a:rPr>
              <a:t>Навіщо нам СУЯ за моделлю </a:t>
            </a:r>
            <a:r>
              <a:rPr lang="en-US" altLang="ru-RU" sz="2600" b="1" dirty="0" smtClean="0">
                <a:solidFill>
                  <a:srgbClr val="0000FF"/>
                </a:solidFill>
                <a:latin typeface="Tahoma" pitchFamily="34" charset="0"/>
              </a:rPr>
              <a:t>ISO</a:t>
            </a:r>
            <a:r>
              <a:rPr lang="uk-UA" altLang="ru-RU" sz="2600" b="1" dirty="0" smtClean="0">
                <a:solidFill>
                  <a:srgbClr val="0000FF"/>
                </a:solidFill>
                <a:latin typeface="Tahoma" pitchFamily="34" charset="0"/>
              </a:rPr>
              <a:t> 9001?</a:t>
            </a:r>
            <a:endParaRPr lang="uk-UA" altLang="ru-RU" sz="2600" b="1" dirty="0" smtClean="0">
              <a:solidFill>
                <a:srgbClr val="0000FF"/>
              </a:solidFill>
            </a:endParaRP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1729740" y="1278573"/>
            <a:ext cx="7399021" cy="362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1pPr>
            <a:lvl2pPr marL="796925" indent="-339725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2pPr>
            <a:lvl3pPr marL="121285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3pPr>
            <a:lvl4pPr marL="1620838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marL="457200" lvl="1" indent="0" eaLnBrk="1" hangingPunct="1">
              <a:spcBef>
                <a:spcPts val="600"/>
              </a:spcBef>
              <a:defRPr/>
            </a:pPr>
            <a:r>
              <a:rPr lang="uk-UA" altLang="ru-RU" dirty="0" smtClean="0">
                <a:solidFill>
                  <a:srgbClr val="0000FF"/>
                </a:solidFill>
              </a:rPr>
              <a:t>Стандарт </a:t>
            </a:r>
            <a:r>
              <a:rPr lang="en-US" altLang="ru-RU" dirty="0" smtClean="0">
                <a:solidFill>
                  <a:srgbClr val="0000FF"/>
                </a:solidFill>
              </a:rPr>
              <a:t>ISO</a:t>
            </a:r>
            <a:r>
              <a:rPr lang="uk-UA" altLang="ru-RU" dirty="0" smtClean="0">
                <a:solidFill>
                  <a:srgbClr val="0000FF"/>
                </a:solidFill>
              </a:rPr>
              <a:t> 9001 </a:t>
            </a:r>
            <a:r>
              <a:rPr lang="uk-UA" altLang="ru-RU" b="0" dirty="0" smtClean="0">
                <a:solidFill>
                  <a:srgbClr val="0000FF"/>
                </a:solidFill>
              </a:rPr>
              <a:t>– єдиний стандарт, внесений до Книги рекордів </a:t>
            </a:r>
            <a:r>
              <a:rPr lang="uk-UA" altLang="ru-RU" b="0" dirty="0" err="1" smtClean="0">
                <a:solidFill>
                  <a:srgbClr val="0000FF"/>
                </a:solidFill>
              </a:rPr>
              <a:t>Гіннеса</a:t>
            </a:r>
            <a:r>
              <a:rPr lang="uk-UA" altLang="ru-RU" b="0" dirty="0" smtClean="0">
                <a:solidFill>
                  <a:srgbClr val="0000FF"/>
                </a:solidFill>
              </a:rPr>
              <a:t> як найбільш широко застосовний нормативний документ у світі: </a:t>
            </a:r>
          </a:p>
          <a:p>
            <a:pPr marL="800100" lvl="1" indent="-34290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2200" b="0" dirty="0" smtClean="0">
                <a:solidFill>
                  <a:srgbClr val="0000FF"/>
                </a:solidFill>
              </a:rPr>
              <a:t>Системи управління якістю за моделлю цього стандарту впровадило понад </a:t>
            </a:r>
            <a:r>
              <a:rPr lang="uk-UA" altLang="ru-RU" sz="2200" dirty="0" smtClean="0">
                <a:solidFill>
                  <a:srgbClr val="FF0000"/>
                </a:solidFill>
              </a:rPr>
              <a:t>1,23</a:t>
            </a:r>
            <a:r>
              <a:rPr lang="uk-UA" altLang="ru-RU" sz="2200" dirty="0" smtClean="0">
                <a:solidFill>
                  <a:srgbClr val="0000FF"/>
                </a:solidFill>
              </a:rPr>
              <a:t> </a:t>
            </a:r>
            <a:r>
              <a:rPr lang="uk-UA" altLang="ru-RU" sz="2200" dirty="0" smtClean="0">
                <a:solidFill>
                  <a:srgbClr val="0000FF"/>
                </a:solidFill>
              </a:rPr>
              <a:t>мільйони </a:t>
            </a:r>
            <a:r>
              <a:rPr lang="uk-UA" altLang="ru-RU" sz="2200" b="0" dirty="0" smtClean="0">
                <a:solidFill>
                  <a:srgbClr val="0000FF"/>
                </a:solidFill>
              </a:rPr>
              <a:t>організацій у </a:t>
            </a:r>
            <a:r>
              <a:rPr lang="uk-UA" altLang="ru-RU" sz="2200" dirty="0" smtClean="0">
                <a:solidFill>
                  <a:srgbClr val="FF0000"/>
                </a:solidFill>
              </a:rPr>
              <a:t>188</a:t>
            </a:r>
            <a:r>
              <a:rPr lang="uk-UA" altLang="ru-RU" sz="2200" dirty="0" smtClean="0">
                <a:solidFill>
                  <a:srgbClr val="0000FF"/>
                </a:solidFill>
              </a:rPr>
              <a:t> </a:t>
            </a:r>
            <a:r>
              <a:rPr lang="uk-UA" altLang="ru-RU" sz="2200" dirty="0" smtClean="0">
                <a:solidFill>
                  <a:srgbClr val="0000FF"/>
                </a:solidFill>
              </a:rPr>
              <a:t>країнах</a:t>
            </a:r>
            <a:r>
              <a:rPr lang="uk-UA" altLang="ru-RU" sz="2200" b="0" dirty="0" smtClean="0">
                <a:solidFill>
                  <a:srgbClr val="0000FF"/>
                </a:solidFill>
              </a:rPr>
              <a:t> світу.</a:t>
            </a:r>
          </a:p>
          <a:p>
            <a:pPr marL="800100" lvl="1" indent="-34290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2200" b="0" dirty="0" smtClean="0">
                <a:solidFill>
                  <a:srgbClr val="0000FF"/>
                </a:solidFill>
              </a:rPr>
              <a:t>В Україні </a:t>
            </a:r>
            <a:r>
              <a:rPr lang="uk-UA" altLang="ru-RU" sz="2200" b="0" dirty="0" err="1" smtClean="0">
                <a:solidFill>
                  <a:srgbClr val="0000FF"/>
                </a:solidFill>
              </a:rPr>
              <a:t>сертифіковано</a:t>
            </a:r>
            <a:r>
              <a:rPr lang="uk-UA" altLang="ru-RU" sz="2200" b="0" dirty="0" smtClean="0">
                <a:solidFill>
                  <a:srgbClr val="0000FF"/>
                </a:solidFill>
              </a:rPr>
              <a:t> біля </a:t>
            </a:r>
            <a:r>
              <a:rPr lang="uk-UA" altLang="ru-RU" sz="2200" dirty="0" smtClean="0">
                <a:solidFill>
                  <a:srgbClr val="FF0000"/>
                </a:solidFill>
              </a:rPr>
              <a:t>1300</a:t>
            </a:r>
            <a:r>
              <a:rPr lang="uk-UA" altLang="ru-RU" sz="2200" b="0" dirty="0" smtClean="0">
                <a:solidFill>
                  <a:srgbClr val="FF0000"/>
                </a:solidFill>
              </a:rPr>
              <a:t> </a:t>
            </a:r>
            <a:r>
              <a:rPr lang="uk-UA" altLang="ru-RU" sz="2200" b="0" dirty="0" smtClean="0">
                <a:solidFill>
                  <a:srgbClr val="0000FF"/>
                </a:solidFill>
              </a:rPr>
              <a:t>організацій, з них приблизно </a:t>
            </a:r>
            <a:r>
              <a:rPr lang="uk-UA" altLang="ru-RU" sz="2200" dirty="0" smtClean="0">
                <a:solidFill>
                  <a:srgbClr val="FF0000"/>
                </a:solidFill>
              </a:rPr>
              <a:t>25-30</a:t>
            </a:r>
            <a:r>
              <a:rPr lang="uk-UA" altLang="ru-RU" sz="2200" b="0" dirty="0" smtClean="0">
                <a:solidFill>
                  <a:srgbClr val="0000FF"/>
                </a:solidFill>
              </a:rPr>
              <a:t> вишів.</a:t>
            </a:r>
          </a:p>
        </p:txBody>
      </p:sp>
      <p:pic>
        <p:nvPicPr>
          <p:cNvPr id="19460" name="Picture 5" descr="MMj023470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1" y="129540"/>
            <a:ext cx="104013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97063" y="1118870"/>
            <a:ext cx="64801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29740" y="5105400"/>
            <a:ext cx="7376161" cy="157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2300" b="0" kern="0" dirty="0" smtClean="0">
                <a:solidFill>
                  <a:srgbClr val="FF0000"/>
                </a:solidFill>
                <a:latin typeface="Tahoma" pitchFamily="34" charset="0"/>
              </a:rPr>
              <a:t>Сертифікат, виданий незалежним органом, підтверджує виконання вимог </a:t>
            </a:r>
            <a:r>
              <a:rPr lang="en-US" altLang="ru-RU" sz="2300" b="0" kern="0" dirty="0" smtClean="0">
                <a:solidFill>
                  <a:srgbClr val="FF0000"/>
                </a:solidFill>
                <a:latin typeface="Tahoma" pitchFamily="34" charset="0"/>
              </a:rPr>
              <a:t>ISO</a:t>
            </a:r>
            <a:r>
              <a:rPr lang="uk-UA" altLang="ru-RU" sz="2300" b="0" kern="0" dirty="0" smtClean="0">
                <a:solidFill>
                  <a:srgbClr val="FF0000"/>
                </a:solidFill>
                <a:latin typeface="Tahoma" pitchFamily="34" charset="0"/>
              </a:rPr>
              <a:t> 9001 і спроможність організації систематично визначати і виконувати вимоги замовників та нормативні вимоги</a:t>
            </a:r>
            <a:endParaRPr lang="uk-UA" altLang="ru-RU" sz="2300" b="0" kern="0" dirty="0" smtClean="0">
              <a:solidFill>
                <a:srgbClr val="FF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 bwMode="auto">
          <a:xfrm>
            <a:off x="5273516" y="4678680"/>
            <a:ext cx="593090" cy="48006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617" y="62198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4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063" y="136525"/>
            <a:ext cx="7071677" cy="831215"/>
          </a:xfrm>
        </p:spPr>
        <p:txBody>
          <a:bodyPr/>
          <a:lstStyle/>
          <a:p>
            <a:pPr algn="r" eaLnBrk="1" hangingPunct="1"/>
            <a:r>
              <a:rPr lang="uk-UA" altLang="ru-RU" sz="2600" b="1" dirty="0" smtClean="0">
                <a:solidFill>
                  <a:srgbClr val="0000FF"/>
                </a:solidFill>
                <a:latin typeface="Tahoma" pitchFamily="34" charset="0"/>
              </a:rPr>
              <a:t>Чому саме </a:t>
            </a:r>
            <a:r>
              <a:rPr lang="en-US" altLang="ru-RU" sz="2600" b="1" dirty="0" smtClean="0">
                <a:solidFill>
                  <a:srgbClr val="0000FF"/>
                </a:solidFill>
                <a:latin typeface="Tahoma" pitchFamily="34" charset="0"/>
              </a:rPr>
              <a:t>ISO</a:t>
            </a:r>
            <a:r>
              <a:rPr lang="uk-UA" altLang="ru-RU" sz="2600" b="1" dirty="0" smtClean="0">
                <a:solidFill>
                  <a:srgbClr val="0000FF"/>
                </a:solidFill>
                <a:latin typeface="Tahoma" pitchFamily="34" charset="0"/>
              </a:rPr>
              <a:t> 9001?</a:t>
            </a:r>
            <a:endParaRPr lang="uk-UA" altLang="ru-RU" sz="2600" b="1" dirty="0" smtClean="0">
              <a:solidFill>
                <a:srgbClr val="0000FF"/>
              </a:solidFill>
            </a:endParaRPr>
          </a:p>
        </p:txBody>
      </p:sp>
      <p:pic>
        <p:nvPicPr>
          <p:cNvPr id="19460" name="Picture 5" descr="MMj023470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1" y="129540"/>
            <a:ext cx="104013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470331" y="989330"/>
            <a:ext cx="64801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32690" y="5657194"/>
            <a:ext cx="7071677" cy="10242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2000" b="1" kern="0" dirty="0" smtClean="0">
                <a:solidFill>
                  <a:srgbClr val="FF0000"/>
                </a:solidFill>
                <a:latin typeface="Tahoma" pitchFamily="34" charset="0"/>
              </a:rPr>
              <a:t>Однак, як і будь-які інші нормативи, вимоги </a:t>
            </a:r>
            <a:r>
              <a:rPr lang="en-US" altLang="ru-RU" sz="2000" b="1" kern="0" dirty="0" smtClean="0">
                <a:solidFill>
                  <a:srgbClr val="FF0000"/>
                </a:solidFill>
                <a:latin typeface="Tahoma" pitchFamily="34" charset="0"/>
              </a:rPr>
              <a:t>ISO</a:t>
            </a:r>
            <a:r>
              <a:rPr lang="uk-UA" altLang="ru-RU" sz="2000" b="1" kern="0" dirty="0" smtClean="0">
                <a:solidFill>
                  <a:srgbClr val="FF0000"/>
                </a:solidFill>
                <a:latin typeface="Tahoma" pitchFamily="34" charset="0"/>
              </a:rPr>
              <a:t> 9001 можна виконувати з різним ступенем формальності</a:t>
            </a:r>
            <a:endParaRPr lang="uk-UA" altLang="ru-RU" sz="2000" b="1" kern="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617" y="62198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7</a:t>
            </a:r>
            <a:endParaRPr lang="ru-RU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897063" y="1113760"/>
            <a:ext cx="7107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Модель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ISO</a:t>
            </a: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9001, за </a:t>
            </a:r>
            <a:r>
              <a:rPr lang="ru-RU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якою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ми </a:t>
            </a:r>
            <a:r>
              <a:rPr lang="ru-RU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формуємо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СУЯ – </a:t>
            </a:r>
            <a:r>
              <a:rPr lang="ru-RU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унікальна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ru-RU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адже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685109" y="2036197"/>
            <a:ext cx="7458891" cy="346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іншої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 </a:t>
            </a: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альтернативи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 на </a:t>
            </a: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сьогодні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 </a:t>
            </a: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немає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 (</a:t>
            </a:r>
            <a:r>
              <a:rPr lang="en-US" sz="2300" b="0" dirty="0" smtClean="0">
                <a:solidFill>
                  <a:srgbClr val="114AFF"/>
                </a:solidFill>
                <a:effectLst/>
              </a:rPr>
              <a:t>ISO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 </a:t>
            </a:r>
            <a:r>
              <a:rPr lang="uk-UA" sz="2300" b="0" dirty="0" smtClean="0">
                <a:solidFill>
                  <a:srgbClr val="114AFF"/>
                </a:solidFill>
                <a:effectLst/>
              </a:rPr>
              <a:t>9001 – єдиний міжнародний стандарт, на відповідність якому можна сертифікувати СУЯ будь-якої </a:t>
            </a: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організації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);</a:t>
            </a:r>
            <a:endParaRPr lang="ru-RU" sz="2300" b="0" dirty="0">
              <a:solidFill>
                <a:srgbClr val="114AFF"/>
              </a:solidFill>
              <a:effectLst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принципи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 і </a:t>
            </a: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вимоги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 </a:t>
            </a:r>
            <a:r>
              <a:rPr lang="en-US" sz="2300" b="0" dirty="0" smtClean="0">
                <a:solidFill>
                  <a:srgbClr val="114AFF"/>
                </a:solidFill>
                <a:effectLst/>
              </a:rPr>
              <a:t>ISO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 9001 </a:t>
            </a: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загальновизнані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 у </a:t>
            </a: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світі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: </a:t>
            </a: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якщо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 </a:t>
            </a: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заявити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 про </a:t>
            </a: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наявність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 </a:t>
            </a: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сертифікату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, нас </a:t>
            </a: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зрозуміють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 у будь-</a:t>
            </a: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якій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 </a:t>
            </a: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країні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 </a:t>
            </a: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світу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;</a:t>
            </a:r>
            <a:endParaRPr lang="ru-RU" sz="2300" b="0" dirty="0">
              <a:solidFill>
                <a:srgbClr val="114AFF"/>
              </a:solidFill>
              <a:effectLst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ru-RU" sz="2300" b="0" dirty="0" smtClean="0">
                <a:solidFill>
                  <a:srgbClr val="114AFF"/>
                </a:solidFill>
                <a:effectLst/>
              </a:rPr>
              <a:t>СУЯ за </a:t>
            </a: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моделлю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 </a:t>
            </a:r>
            <a:r>
              <a:rPr lang="en-US" sz="2300" b="0" dirty="0" smtClean="0">
                <a:solidFill>
                  <a:srgbClr val="114AFF"/>
                </a:solidFill>
                <a:effectLst/>
              </a:rPr>
              <a:t>ISO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 9001 довели свою </a:t>
            </a: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корисність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, про </a:t>
            </a: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що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 </a:t>
            </a:r>
            <a:r>
              <a:rPr lang="ru-RU" sz="2300" b="0" dirty="0" err="1" smtClean="0">
                <a:solidFill>
                  <a:srgbClr val="114AFF"/>
                </a:solidFill>
                <a:effectLst/>
              </a:rPr>
              <a:t>свідчить</a:t>
            </a:r>
            <a:r>
              <a:rPr lang="ru-RU" sz="2300" b="0" dirty="0" smtClean="0">
                <a:solidFill>
                  <a:srgbClr val="114AFF"/>
                </a:solidFill>
                <a:effectLst/>
              </a:rPr>
              <a:t> статистика.</a:t>
            </a:r>
            <a:endParaRPr lang="ru-RU" sz="2300" b="0" dirty="0">
              <a:solidFill>
                <a:srgbClr val="114A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024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563" y="136525"/>
            <a:ext cx="6542087" cy="974725"/>
          </a:xfrm>
        </p:spPr>
        <p:txBody>
          <a:bodyPr/>
          <a:lstStyle/>
          <a:p>
            <a:pPr eaLnBrk="1" hangingPunct="1"/>
            <a:r>
              <a:rPr lang="uk-UA" altLang="ru-RU" sz="3200" b="1" dirty="0" smtClean="0">
                <a:solidFill>
                  <a:srgbClr val="0000FF"/>
                </a:solidFill>
                <a:latin typeface="Tahoma" pitchFamily="34" charset="0"/>
              </a:rPr>
              <a:t>Кроки впровадження </a:t>
            </a:r>
            <a:r>
              <a:rPr lang="uk-UA" altLang="ru-RU" sz="3200" b="1" dirty="0" err="1" smtClean="0">
                <a:solidFill>
                  <a:srgbClr val="0000FF"/>
                </a:solidFill>
                <a:latin typeface="Tahoma" pitchFamily="34" charset="0"/>
              </a:rPr>
              <a:t>СУЯ</a:t>
            </a:r>
            <a:endParaRPr lang="uk-UA" alt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1799012" y="1309370"/>
            <a:ext cx="3771208" cy="527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1pPr>
            <a:lvl2pPr marL="796925" indent="-339725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2pPr>
            <a:lvl3pPr marL="121285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3pPr>
            <a:lvl4pPr marL="1620838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uk-UA" altLang="ru-RU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Формування </a:t>
            </a:r>
            <a:r>
              <a:rPr lang="uk-UA" altLang="ru-RU" b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СУЯ</a:t>
            </a:r>
            <a:r>
              <a:rPr lang="uk-UA" altLang="ru-RU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НФаУ фактично почалося ще у 2013 році з видання Наказу ректора №484 від 13.12.2013. Тоді був розроблений детальний план впровадження системи, який почав реалізовуватись у листопаді 2014 року (наказ №293 від 10.11.2014)</a:t>
            </a:r>
            <a:endParaRPr lang="ru-RU" altLang="ru-RU" sz="2200" b="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60" name="Picture 5" descr="MMj0234700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1" y="495300"/>
            <a:ext cx="104013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97063" y="1225550"/>
            <a:ext cx="64801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617" y="62198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8</a:t>
            </a:r>
            <a:endParaRPr lang="ru-RU" dirty="0"/>
          </a:p>
        </p:txBody>
      </p:sp>
      <p:pic>
        <p:nvPicPr>
          <p:cNvPr id="2050" name="Picture 2" descr="F:\! Documents\Мои проекты\! Впровадження СУЯ в НФаУ\Наказ про впровадження СУЯ в НФаУ - грудень 2013_Page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20" y="1277350"/>
            <a:ext cx="3436620" cy="4861154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563" y="136525"/>
            <a:ext cx="6542087" cy="974725"/>
          </a:xfrm>
        </p:spPr>
        <p:txBody>
          <a:bodyPr/>
          <a:lstStyle/>
          <a:p>
            <a:pPr eaLnBrk="1" hangingPunct="1"/>
            <a:r>
              <a:rPr lang="uk-UA" altLang="ru-RU" sz="3200" b="1" dirty="0" smtClean="0">
                <a:solidFill>
                  <a:srgbClr val="0000FF"/>
                </a:solidFill>
                <a:latin typeface="Tahoma" pitchFamily="34" charset="0"/>
              </a:rPr>
              <a:t>Кроки впровадження </a:t>
            </a:r>
            <a:r>
              <a:rPr lang="uk-UA" altLang="ru-RU" sz="3200" b="1" dirty="0" err="1" smtClean="0">
                <a:solidFill>
                  <a:srgbClr val="0000FF"/>
                </a:solidFill>
                <a:latin typeface="Tahoma" pitchFamily="34" charset="0"/>
              </a:rPr>
              <a:t>СУЯ</a:t>
            </a:r>
            <a:endParaRPr lang="uk-UA" alt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1722120" y="1309370"/>
            <a:ext cx="7421880" cy="545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1pPr>
            <a:lvl2pPr marL="796925" indent="-339725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2pPr>
            <a:lvl3pPr marL="121285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3pPr>
            <a:lvl4pPr marL="1620838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uk-UA" alt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Згідно із затвердженим планом заходів Комісією з формування СУЯ розроблено</a:t>
            </a:r>
            <a:r>
              <a:rPr lang="ru-RU" alt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ru-RU" altLang="ru-RU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914400" lvl="1" indent="-457200" eaLnBrk="1" hangingPunct="1">
              <a:spcBef>
                <a:spcPct val="40000"/>
              </a:spcBef>
              <a:buFont typeface="+mj-lt"/>
              <a:buAutoNum type="arabicParenR"/>
              <a:defRPr/>
            </a:pPr>
            <a:r>
              <a:rPr lang="uk-UA" altLang="ru-RU" sz="2000" dirty="0" smtClean="0">
                <a:solidFill>
                  <a:srgbClr val="000000"/>
                </a:solidFill>
              </a:rPr>
              <a:t>структура процесів </a:t>
            </a:r>
            <a:r>
              <a:rPr lang="uk-UA" altLang="ru-RU" sz="2000" b="0" dirty="0" err="1" smtClean="0">
                <a:solidFill>
                  <a:srgbClr val="000000"/>
                </a:solidFill>
              </a:rPr>
              <a:t>СУЯ</a:t>
            </a:r>
            <a:r>
              <a:rPr lang="uk-UA" altLang="ru-RU" sz="2000" b="0" dirty="0">
                <a:solidFill>
                  <a:srgbClr val="000000"/>
                </a:solidFill>
              </a:rPr>
              <a:t>;</a:t>
            </a:r>
            <a:endParaRPr lang="ru-RU" altLang="ru-RU" sz="2000" b="0" dirty="0" smtClean="0">
              <a:solidFill>
                <a:srgbClr val="000000"/>
              </a:solidFill>
            </a:endParaRPr>
          </a:p>
          <a:p>
            <a:pPr marL="914400" lvl="1" indent="-457200" eaLnBrk="1" hangingPunct="1">
              <a:spcBef>
                <a:spcPct val="40000"/>
              </a:spcBef>
              <a:buFont typeface="+mj-lt"/>
              <a:buAutoNum type="arabicParenR"/>
              <a:defRPr/>
            </a:pPr>
            <a:r>
              <a:rPr lang="uk-UA" altLang="ru-RU" sz="2000" dirty="0" smtClean="0">
                <a:solidFill>
                  <a:srgbClr val="000000"/>
                </a:solidFill>
              </a:rPr>
              <a:t>система ідентифікації процесів </a:t>
            </a:r>
            <a:r>
              <a:rPr lang="uk-UA" altLang="ru-RU" sz="2000" b="0" dirty="0" smtClean="0">
                <a:solidFill>
                  <a:srgbClr val="000000"/>
                </a:solidFill>
              </a:rPr>
              <a:t>та </a:t>
            </a:r>
            <a:r>
              <a:rPr lang="uk-UA" altLang="ru-RU" sz="2000" dirty="0" smtClean="0">
                <a:solidFill>
                  <a:srgbClr val="000000"/>
                </a:solidFill>
              </a:rPr>
              <a:t>кодування внутрішньої документації</a:t>
            </a:r>
            <a:r>
              <a:rPr lang="uk-UA" altLang="ru-RU" sz="2000" b="0" dirty="0" smtClean="0">
                <a:solidFill>
                  <a:srgbClr val="000000"/>
                </a:solidFill>
              </a:rPr>
              <a:t>; </a:t>
            </a:r>
          </a:p>
          <a:p>
            <a:pPr marL="914400" lvl="1" indent="-457200" eaLnBrk="1" hangingPunct="1">
              <a:spcBef>
                <a:spcPct val="40000"/>
              </a:spcBef>
              <a:buFont typeface="+mj-lt"/>
              <a:buAutoNum type="arabicParenR"/>
              <a:defRPr/>
            </a:pPr>
            <a:r>
              <a:rPr lang="uk-UA" altLang="ru-RU" sz="2000" dirty="0" smtClean="0">
                <a:solidFill>
                  <a:srgbClr val="000000"/>
                </a:solidFill>
              </a:rPr>
              <a:t>Політика</a:t>
            </a:r>
            <a:r>
              <a:rPr lang="uk-UA" altLang="ru-RU" sz="2000" b="0" dirty="0" smtClean="0">
                <a:solidFill>
                  <a:srgbClr val="000000"/>
                </a:solidFill>
              </a:rPr>
              <a:t> й </a:t>
            </a:r>
            <a:r>
              <a:rPr lang="uk-UA" altLang="ru-RU" sz="2000" dirty="0" smtClean="0">
                <a:solidFill>
                  <a:srgbClr val="000000"/>
                </a:solidFill>
              </a:rPr>
              <a:t>Цілі</a:t>
            </a:r>
            <a:r>
              <a:rPr lang="uk-UA" altLang="ru-RU" sz="2000" b="0" dirty="0" smtClean="0">
                <a:solidFill>
                  <a:srgbClr val="000000"/>
                </a:solidFill>
              </a:rPr>
              <a:t> у сфері якості як основа для стратегічного і оперативного планування;</a:t>
            </a:r>
          </a:p>
          <a:p>
            <a:pPr marL="914400" lvl="1" indent="-457200" eaLnBrk="1" hangingPunct="1">
              <a:spcBef>
                <a:spcPct val="40000"/>
              </a:spcBef>
              <a:buFont typeface="+mj-lt"/>
              <a:buAutoNum type="arabicParenR"/>
              <a:defRPr/>
            </a:pPr>
            <a:r>
              <a:rPr lang="uk-UA" altLang="ru-RU" sz="2000" dirty="0" smtClean="0">
                <a:solidFill>
                  <a:srgbClr val="000000"/>
                </a:solidFill>
              </a:rPr>
              <a:t>32 </a:t>
            </a:r>
            <a:r>
              <a:rPr lang="uk-UA" altLang="ru-RU" sz="2000" dirty="0" smtClean="0">
                <a:solidFill>
                  <a:srgbClr val="000000"/>
                </a:solidFill>
              </a:rPr>
              <a:t>документованих</a:t>
            </a:r>
            <a:r>
              <a:rPr lang="uk-UA" altLang="ru-RU" sz="2000" b="0" dirty="0" smtClean="0">
                <a:solidFill>
                  <a:srgbClr val="000000"/>
                </a:solidFill>
              </a:rPr>
              <a:t> описів </a:t>
            </a:r>
            <a:r>
              <a:rPr lang="uk-UA" altLang="ru-RU" sz="2000" b="0" dirty="0" smtClean="0">
                <a:solidFill>
                  <a:srgbClr val="000000"/>
                </a:solidFill>
              </a:rPr>
              <a:t>процесів (з них </a:t>
            </a:r>
            <a:r>
              <a:rPr lang="uk-UA" altLang="ru-RU" sz="2000" dirty="0" smtClean="0">
                <a:solidFill>
                  <a:srgbClr val="000000"/>
                </a:solidFill>
              </a:rPr>
              <a:t>16 процедур)</a:t>
            </a:r>
            <a:r>
              <a:rPr lang="uk-UA" altLang="ru-RU" sz="2000" b="0" dirty="0" smtClean="0">
                <a:solidFill>
                  <a:srgbClr val="000000"/>
                </a:solidFill>
              </a:rPr>
              <a:t>, що регламентують всі процеси СУЯ;</a:t>
            </a:r>
          </a:p>
          <a:p>
            <a:pPr marL="914400" lvl="1" indent="-457200" eaLnBrk="1" hangingPunct="1">
              <a:spcBef>
                <a:spcPct val="40000"/>
              </a:spcBef>
              <a:buFont typeface="+mj-lt"/>
              <a:buAutoNum type="arabicParenR"/>
              <a:defRPr/>
            </a:pPr>
            <a:r>
              <a:rPr lang="uk-UA" altLang="ru-RU" sz="2000" b="0" dirty="0" smtClean="0">
                <a:solidFill>
                  <a:srgbClr val="000000"/>
                </a:solidFill>
              </a:rPr>
              <a:t>проекти </a:t>
            </a:r>
            <a:r>
              <a:rPr lang="uk-UA" altLang="ru-RU" sz="2000" dirty="0" smtClean="0">
                <a:solidFill>
                  <a:srgbClr val="000000"/>
                </a:solidFill>
              </a:rPr>
              <a:t>посадових інструкцій науково-педагогічного </a:t>
            </a:r>
            <a:r>
              <a:rPr lang="uk-UA" altLang="ru-RU" sz="2000" b="0" dirty="0" smtClean="0">
                <a:solidFill>
                  <a:srgbClr val="000000"/>
                </a:solidFill>
              </a:rPr>
              <a:t>складу НФаУ з урахуванням СУЯ;</a:t>
            </a:r>
          </a:p>
          <a:p>
            <a:pPr marL="914400" lvl="1" indent="-457200" eaLnBrk="1" hangingPunct="1">
              <a:spcBef>
                <a:spcPct val="40000"/>
              </a:spcBef>
              <a:buFont typeface="+mj-lt"/>
              <a:buAutoNum type="arabicParenR"/>
              <a:defRPr/>
            </a:pPr>
            <a:r>
              <a:rPr lang="uk-UA" altLang="ru-RU" sz="2000" dirty="0" smtClean="0">
                <a:solidFill>
                  <a:srgbClr val="000000"/>
                </a:solidFill>
              </a:rPr>
              <a:t>методику рейтингування </a:t>
            </a:r>
            <a:r>
              <a:rPr lang="uk-UA" altLang="ru-RU" sz="2000" b="0" dirty="0" smtClean="0">
                <a:solidFill>
                  <a:srgbClr val="000000"/>
                </a:solidFill>
              </a:rPr>
              <a:t>викладачів;</a:t>
            </a:r>
          </a:p>
          <a:p>
            <a:pPr marL="914400" lvl="1" indent="-457200" eaLnBrk="1" hangingPunct="1">
              <a:spcBef>
                <a:spcPct val="40000"/>
              </a:spcBef>
              <a:buFont typeface="+mj-lt"/>
              <a:buAutoNum type="arabicParenR"/>
              <a:defRPr/>
            </a:pPr>
            <a:r>
              <a:rPr lang="uk-UA" altLang="ru-RU" sz="2000" b="0" dirty="0" smtClean="0">
                <a:solidFill>
                  <a:srgbClr val="000000"/>
                </a:solidFill>
              </a:rPr>
              <a:t>Положення про </a:t>
            </a:r>
            <a:r>
              <a:rPr lang="uk-UA" altLang="ru-RU" sz="2000" dirty="0" smtClean="0">
                <a:solidFill>
                  <a:srgbClr val="000000"/>
                </a:solidFill>
              </a:rPr>
              <a:t>Відділ </a:t>
            </a:r>
            <a:r>
              <a:rPr lang="uk-UA" altLang="ru-RU" sz="2000" dirty="0" smtClean="0">
                <a:solidFill>
                  <a:srgbClr val="000000"/>
                </a:solidFill>
              </a:rPr>
              <a:t>управління якістю</a:t>
            </a:r>
            <a:r>
              <a:rPr lang="uk-UA" altLang="ru-RU" sz="2000" b="0" dirty="0" smtClean="0">
                <a:solidFill>
                  <a:srgbClr val="000000"/>
                </a:solidFill>
              </a:rPr>
              <a:t>, програма внутрішніх аудитів та багато іншого</a:t>
            </a:r>
          </a:p>
        </p:txBody>
      </p:sp>
      <p:pic>
        <p:nvPicPr>
          <p:cNvPr id="19460" name="Picture 5" descr="MMj0234700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1" y="495300"/>
            <a:ext cx="104013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97063" y="1225550"/>
            <a:ext cx="64801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617" y="62198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92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5">
  <a:themeElements>
    <a:clrScheme name="template5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template5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5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5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5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5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5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5">
  <a:themeElements>
    <a:clrScheme name="template5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template5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5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5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5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5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5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template5</Template>
  <TotalTime>3155</TotalTime>
  <Words>1078</Words>
  <Application>Microsoft Office PowerPoint</Application>
  <PresentationFormat>Экран (4:3)</PresentationFormat>
  <Paragraphs>98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Tahoma</vt:lpstr>
      <vt:lpstr>Verdana</vt:lpstr>
      <vt:lpstr>Wingdings</vt:lpstr>
      <vt:lpstr>template5</vt:lpstr>
      <vt:lpstr>1_template5</vt:lpstr>
      <vt:lpstr>Національний фармацевтичний університет  VII Міжнародна виставка «Сучасні заклади освіти – 2016»  III Міжнародна виставка«World Edu»  ДОСВІД ВПРОВАДЖЕННЯ  СИСТЕМИ УПРАВЛІННЯ ЯКІСТЮ  У НАЦІОНАЛЬНОМУ ФАРМАЦЕВТИЧНОМУ УНІВЕРСИТЕТІ</vt:lpstr>
      <vt:lpstr>Тенденції в освітянській сфері</vt:lpstr>
      <vt:lpstr>Презентация PowerPoint</vt:lpstr>
      <vt:lpstr>Актуальність систем управління якістю</vt:lpstr>
      <vt:lpstr>Основні цілі впровадження СУЯ в НФаУ</vt:lpstr>
      <vt:lpstr>Навіщо нам СУЯ за моделлю ISO 9001?</vt:lpstr>
      <vt:lpstr>Чому саме ISO 9001?</vt:lpstr>
      <vt:lpstr>Кроки впровадження СУЯ</vt:lpstr>
      <vt:lpstr>Кроки впровадження СУЯ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специалистов в области качества: опыт и перспективы</dc:title>
  <dc:creator>Swan</dc:creator>
  <cp:lastModifiedBy>RePack by Diakov</cp:lastModifiedBy>
  <cp:revision>286</cp:revision>
  <dcterms:created xsi:type="dcterms:W3CDTF">2007-05-20T18:36:43Z</dcterms:created>
  <dcterms:modified xsi:type="dcterms:W3CDTF">2016-03-18T07:35:43Z</dcterms:modified>
</cp:coreProperties>
</file>